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59" r:id="rId2"/>
    <p:sldMasterId id="2147483669" r:id="rId3"/>
  </p:sldMasterIdLst>
  <p:notesMasterIdLst>
    <p:notesMasterId r:id="rId19"/>
  </p:notesMasterIdLst>
  <p:sldIdLst>
    <p:sldId id="711" r:id="rId4"/>
    <p:sldId id="712" r:id="rId5"/>
    <p:sldId id="724" r:id="rId6"/>
    <p:sldId id="709" r:id="rId7"/>
    <p:sldId id="723" r:id="rId8"/>
    <p:sldId id="713" r:id="rId9"/>
    <p:sldId id="716" r:id="rId10"/>
    <p:sldId id="720" r:id="rId11"/>
    <p:sldId id="717" r:id="rId12"/>
    <p:sldId id="727" r:id="rId13"/>
    <p:sldId id="718" r:id="rId14"/>
    <p:sldId id="719" r:id="rId15"/>
    <p:sldId id="728" r:id="rId16"/>
    <p:sldId id="726" r:id="rId17"/>
    <p:sldId id="722" r:id="rId18"/>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12"/>
            <p14:sldId id="724"/>
            <p14:sldId id="709"/>
            <p14:sldId id="723"/>
            <p14:sldId id="713"/>
            <p14:sldId id="716"/>
            <p14:sldId id="720"/>
            <p14:sldId id="717"/>
            <p14:sldId id="727"/>
            <p14:sldId id="718"/>
            <p14:sldId id="719"/>
            <p14:sldId id="728"/>
            <p14:sldId id="726"/>
            <p14:sldId id="7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0" autoAdjust="0"/>
    <p:restoredTop sz="72703" autoAdjust="0"/>
  </p:normalViewPr>
  <p:slideViewPr>
    <p:cSldViewPr>
      <p:cViewPr varScale="1">
        <p:scale>
          <a:sx n="65" d="100"/>
          <a:sy n="65" d="100"/>
        </p:scale>
        <p:origin x="1316"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mil\Downloads\PubMed_Timeline_Results_by_Year.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 of Arthroplasty Predictive Analytics Papers Published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PubMed_Timeline_Results_by_Year!$B$2</c:f>
              <c:strCache>
                <c:ptCount val="1"/>
                <c:pt idx="0">
                  <c:v># of published articles</c:v>
                </c:pt>
              </c:strCache>
            </c:strRef>
          </c:tx>
          <c:spPr>
            <a:solidFill>
              <a:schemeClr val="accent1"/>
            </a:solidFill>
            <a:ln>
              <a:noFill/>
            </a:ln>
            <a:effectLst/>
          </c:spPr>
          <c:invertIfNegative val="0"/>
          <c:cat>
            <c:numRef>
              <c:f>PubMed_Timeline_Results_by_Year!$A$3:$A$10</c:f>
              <c:numCache>
                <c:formatCode>General</c:formatCode>
                <c:ptCount val="8"/>
                <c:pt idx="0" formatCode="@">
                  <c:v>2015</c:v>
                </c:pt>
                <c:pt idx="1">
                  <c:v>2016</c:v>
                </c:pt>
                <c:pt idx="2">
                  <c:v>2017</c:v>
                </c:pt>
                <c:pt idx="3">
                  <c:v>2018</c:v>
                </c:pt>
                <c:pt idx="4">
                  <c:v>2019</c:v>
                </c:pt>
                <c:pt idx="5">
                  <c:v>2020</c:v>
                </c:pt>
                <c:pt idx="6">
                  <c:v>2021</c:v>
                </c:pt>
                <c:pt idx="7">
                  <c:v>2022</c:v>
                </c:pt>
              </c:numCache>
            </c:numRef>
          </c:cat>
          <c:val>
            <c:numRef>
              <c:f>PubMed_Timeline_Results_by_Year!$B$3:$B$10</c:f>
              <c:numCache>
                <c:formatCode>General</c:formatCode>
                <c:ptCount val="8"/>
                <c:pt idx="0">
                  <c:v>1</c:v>
                </c:pt>
                <c:pt idx="1">
                  <c:v>3</c:v>
                </c:pt>
                <c:pt idx="2">
                  <c:v>1</c:v>
                </c:pt>
                <c:pt idx="3">
                  <c:v>4</c:v>
                </c:pt>
                <c:pt idx="4">
                  <c:v>23</c:v>
                </c:pt>
                <c:pt idx="5">
                  <c:v>45</c:v>
                </c:pt>
                <c:pt idx="6">
                  <c:v>49</c:v>
                </c:pt>
                <c:pt idx="7">
                  <c:v>29</c:v>
                </c:pt>
              </c:numCache>
            </c:numRef>
          </c:val>
          <c:extLst>
            <c:ext xmlns:c16="http://schemas.microsoft.com/office/drawing/2014/chart" uri="{C3380CC4-5D6E-409C-BE32-E72D297353CC}">
              <c16:uniqueId val="{00000000-1A48-409D-9DCD-911321600253}"/>
            </c:ext>
          </c:extLst>
        </c:ser>
        <c:dLbls>
          <c:showLegendKey val="0"/>
          <c:showVal val="0"/>
          <c:showCatName val="0"/>
          <c:showSerName val="0"/>
          <c:showPercent val="0"/>
          <c:showBubbleSize val="0"/>
        </c:dLbls>
        <c:gapWidth val="219"/>
        <c:overlap val="-27"/>
        <c:axId val="999846768"/>
        <c:axId val="1116650560"/>
      </c:barChart>
      <c:catAx>
        <c:axId val="999846768"/>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6650560"/>
        <c:crosses val="autoZero"/>
        <c:auto val="1"/>
        <c:lblAlgn val="ctr"/>
        <c:lblOffset val="100"/>
        <c:noMultiLvlLbl val="0"/>
      </c:catAx>
      <c:valAx>
        <c:axId val="111665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9984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3/25/2022</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NLP is also a tool that surgeons may see soon. </a:t>
            </a:r>
          </a:p>
          <a:p>
            <a:pPr marL="171450" indent="-171450">
              <a:buFont typeface="Arial" panose="020B0604020202020204" pitchFamily="34" charset="0"/>
              <a:buChar char="•"/>
            </a:pPr>
            <a:r>
              <a:rPr lang="en-US" dirty="0"/>
              <a:t>One of our studies used NLP to automatically collect structured data points from an operative report. It was able to collect 17 variables dealing with things like implant type to angle of tibial cuts with high accuracy. </a:t>
            </a:r>
          </a:p>
          <a:p>
            <a:pPr marL="171450" indent="-171450">
              <a:buFont typeface="Arial" panose="020B0604020202020204" pitchFamily="34" charset="0"/>
              <a:buChar char="•"/>
            </a:pPr>
            <a:r>
              <a:rPr lang="en-US" dirty="0"/>
              <a:t>This can help automate billing codes or make sure all billable codes are being accounted for in young surgeons. </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285242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Post-operatively, the amount of data that can now be passively collected by wearables has skyrocketed. </a:t>
            </a:r>
          </a:p>
          <a:p>
            <a:pPr marL="171450" indent="-171450">
              <a:buFont typeface="Arial" panose="020B0604020202020204" pitchFamily="34" charset="0"/>
              <a:buChar char="•"/>
            </a:pPr>
            <a:r>
              <a:rPr lang="en-US" dirty="0"/>
              <a:t>This is the current capacity, and in the next 10 years we will see these future capacities.</a:t>
            </a:r>
          </a:p>
          <a:p>
            <a:pPr marL="171450" indent="-171450">
              <a:buFont typeface="Arial" panose="020B0604020202020204" pitchFamily="34" charset="0"/>
              <a:buChar char="•"/>
            </a:pPr>
            <a:r>
              <a:rPr lang="en-US" dirty="0"/>
              <a:t>Many of the post-operative complications have been shown to be predictable by an analysis of the data continuously collected by current/future sensors. This may allow for early patient discharges with continuous monitoring situations, and detection of complications or decline for early interventions</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365964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then there is post op rehab. </a:t>
            </a:r>
          </a:p>
          <a:p>
            <a:pPr marL="171450" indent="-171450">
              <a:buFont typeface="Arial" panose="020B0604020202020204" pitchFamily="34" charset="0"/>
              <a:buChar char="•"/>
            </a:pPr>
            <a:r>
              <a:rPr lang="en-US" dirty="0"/>
              <a:t>2 interesting innovations in this space. </a:t>
            </a:r>
          </a:p>
          <a:p>
            <a:pPr marL="628650" lvl="1" indent="-171450">
              <a:buFont typeface="Arial" panose="020B0604020202020204" pitchFamily="34" charset="0"/>
              <a:buChar char="•"/>
            </a:pPr>
            <a:r>
              <a:rPr lang="en-US" dirty="0"/>
              <a:t>A couple of companies use video analysis of a patient to create custom PT for each patient and can critique their form in real time. So like this picture from Kaia health in the top left, something would critique a </a:t>
            </a:r>
            <a:r>
              <a:rPr lang="en-US" dirty="0" err="1"/>
              <a:t>ptients</a:t>
            </a:r>
            <a:r>
              <a:rPr lang="en-US" dirty="0"/>
              <a:t> form and track a patient’s progress via a remote monitor </a:t>
            </a:r>
          </a:p>
          <a:p>
            <a:pPr marL="628650" lvl="1" indent="-171450">
              <a:buFont typeface="Arial" panose="020B0604020202020204" pitchFamily="34" charset="0"/>
              <a:buChar char="•"/>
            </a:pPr>
            <a:r>
              <a:rPr lang="en-US" dirty="0"/>
              <a:t>And then the other innovation is powerful sensors which can analyze a patient’s kinematics. Google has been working on devices that a patient can wear for a series of exercises and it can measure a patient’s knee angular velocity and ground reaction forces in real time without an expensive gait lab</a:t>
            </a:r>
          </a:p>
          <a:p>
            <a:pPr marL="171450" indent="-171450">
              <a:buFont typeface="Arial" panose="020B0604020202020204" pitchFamily="34" charset="0"/>
              <a:buChar char="•"/>
            </a:pPr>
            <a:r>
              <a:rPr lang="en-US" dirty="0"/>
              <a:t>This will allow for a more continuous patient monitoring of patients, allowing for a better lens into how patients are doing after surgery</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12</a:t>
            </a:fld>
            <a:endParaRPr lang="en-US"/>
          </a:p>
        </p:txBody>
      </p:sp>
    </p:spTree>
    <p:extLst>
      <p:ext uri="{BB962C8B-B14F-4D97-AF65-F5344CB8AC3E}">
        <p14:creationId xmlns:p14="http://schemas.microsoft.com/office/powerpoint/2010/main" val="10545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a providers perspective, this will allow providers to see the continuous progress of patients and identify poor performers in a dashboard like the one here</a:t>
            </a:r>
          </a:p>
          <a:p>
            <a:pPr marL="171450" indent="-171450">
              <a:buFont typeface="Arial" panose="020B0604020202020204" pitchFamily="34" charset="0"/>
              <a:buChar char="•"/>
            </a:pPr>
            <a:r>
              <a:rPr lang="en-US" dirty="0"/>
              <a:t>This will allow for earlier intervention in at-risk patients</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77799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14</a:t>
            </a:fld>
            <a:endParaRPr lang="en-US"/>
          </a:p>
        </p:txBody>
      </p:sp>
    </p:spTree>
    <p:extLst>
      <p:ext uri="{BB962C8B-B14F-4D97-AF65-F5344CB8AC3E}">
        <p14:creationId xmlns:p14="http://schemas.microsoft.com/office/powerpoint/2010/main" val="375879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15</a:t>
            </a:fld>
            <a:endParaRPr lang="en-US"/>
          </a:p>
        </p:txBody>
      </p:sp>
    </p:spTree>
    <p:extLst>
      <p:ext uri="{BB962C8B-B14F-4D97-AF65-F5344CB8AC3E}">
        <p14:creationId xmlns:p14="http://schemas.microsoft.com/office/powerpoint/2010/main" val="421634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414321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 chart of AI papers dealing with prediction in arthroplasty journals</a:t>
            </a:r>
          </a:p>
          <a:p>
            <a:pPr marL="171450" indent="-171450">
              <a:buFont typeface="Arial" panose="020B0604020202020204" pitchFamily="34" charset="0"/>
              <a:buChar char="•"/>
            </a:pPr>
            <a:r>
              <a:rPr lang="en-US" dirty="0"/>
              <a:t>We are on pace in 2022 to have almost a 100 papers </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139874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with all that commotion, it is good to take a step back and see where predictive analytics has been actually brought to market so far. </a:t>
            </a:r>
          </a:p>
          <a:p>
            <a:pPr marL="0" indent="0">
              <a:buFont typeface="Arial" panose="020B0604020202020204" pitchFamily="34" charset="0"/>
              <a:buNone/>
            </a:pPr>
            <a:r>
              <a:rPr lang="en-US" dirty="0"/>
              <a:t>A review of ML products from 2015-2020 which have been implemented by an identifiable US health system or provider</a:t>
            </a:r>
          </a:p>
          <a:p>
            <a:pPr marL="228600" indent="-228600">
              <a:buAutoNum type="arabicPeriod"/>
            </a:pPr>
            <a:r>
              <a:rPr lang="en-US" dirty="0"/>
              <a:t>62 dealing with diagnosis and progression. </a:t>
            </a:r>
          </a:p>
          <a:p>
            <a:pPr marL="228600" indent="-228600">
              <a:buAutoNum type="arabicPeriod"/>
            </a:pPr>
            <a:r>
              <a:rPr lang="en-US" dirty="0"/>
              <a:t>48 treatment products mainly targeted at identifying care gaps or undertreated/untreated patients</a:t>
            </a:r>
          </a:p>
          <a:p>
            <a:pPr marL="228600" indent="-228600">
              <a:buAutoNum type="arabicPeriod"/>
            </a:pPr>
            <a:r>
              <a:rPr lang="en-US" dirty="0"/>
              <a:t>38 on cost, mainly administrating financial risk stratification on patient populations</a:t>
            </a:r>
          </a:p>
          <a:p>
            <a:pPr marL="228600" indent="-228600">
              <a:buAutoNum type="arabicPeriod"/>
            </a:pPr>
            <a:r>
              <a:rPr lang="en-US" dirty="0"/>
              <a:t>34 on predicting decompensation/adverse events, and another 33 tied to readmissions – many of these focused on responses to changes in CMS reimbursement policies </a:t>
            </a:r>
          </a:p>
          <a:p>
            <a:pPr marL="0" indent="0">
              <a:buNone/>
            </a:pPr>
            <a:r>
              <a:rPr lang="en-US" b="1" dirty="0"/>
              <a:t>Conclusion</a:t>
            </a:r>
            <a:r>
              <a:rPr lang="en-US" b="0" dirty="0"/>
              <a:t>: the early products will be those that early adaptors can convince their administration to get on board for. So essentially, how can we improve ROI either by decreasing things that CMS penalizes for, how to risk stratify risky patient populations, or how to capture undiscovered income such as undertreated patients. </a:t>
            </a:r>
            <a:endParaRPr lang="en-US" dirty="0"/>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267151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important to have the caveat that AI is a buzzword right now but it isn’t the answer to all our question in orthopedics</a:t>
            </a:r>
          </a:p>
          <a:p>
            <a:pPr marL="171450" indent="-171450">
              <a:buFont typeface="Arial" panose="020B0604020202020204" pitchFamily="34" charset="0"/>
              <a:buChar char="•"/>
            </a:pPr>
            <a:r>
              <a:rPr lang="en-US" dirty="0"/>
              <a:t>For example, we are working with genetic data right now, and the use of NNs is no better than linear regression. </a:t>
            </a:r>
          </a:p>
          <a:p>
            <a:pPr marL="171450" indent="-171450">
              <a:buFont typeface="Arial" panose="020B0604020202020204" pitchFamily="34" charset="0"/>
              <a:buChar char="•"/>
            </a:pPr>
            <a:r>
              <a:rPr lang="en-US" dirty="0"/>
              <a:t>A study done by Oosterhoff et al. reviewed the predictive capability of different types of ML vs. LR on 9 independent data-sets from published MSK studies. What they found was the c-statistic was actually higher in LR than ML studies in the large majority of data-sets</a:t>
            </a:r>
          </a:p>
          <a:p>
            <a:pPr marL="171450" indent="-171450">
              <a:buFont typeface="Arial" panose="020B0604020202020204" pitchFamily="34" charset="0"/>
              <a:buChar char="•"/>
            </a:pPr>
            <a:r>
              <a:rPr lang="en-US" dirty="0"/>
              <a:t>It is an important note for us who are excited about the tech that it may not always be the answer</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397356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now lets shift into actual applications in TJA. </a:t>
            </a:r>
          </a:p>
          <a:p>
            <a:pPr marL="171450" indent="-171450">
              <a:buFont typeface="Arial" panose="020B0604020202020204" pitchFamily="34" charset="0"/>
              <a:buChar char="•"/>
            </a:pPr>
            <a:r>
              <a:rPr lang="en-US" dirty="0"/>
              <a:t>First, lets see where AI has shown to be successful pre-operatively. If AI truly offers an advantage over traditional regression, which it seems like it truly does in some cases especially when using a lot of quality data, there is a whole suite of guidance that AI has been shown to offer. </a:t>
            </a:r>
          </a:p>
          <a:p>
            <a:pPr marL="171450" indent="-171450">
              <a:buFont typeface="Arial" panose="020B0604020202020204" pitchFamily="34" charset="0"/>
              <a:buChar char="•"/>
            </a:pPr>
            <a:r>
              <a:rPr lang="en-US" dirty="0"/>
              <a:t>Go through list</a:t>
            </a:r>
          </a:p>
          <a:p>
            <a:pPr marL="171450" indent="-171450">
              <a:buFont typeface="Arial" panose="020B0604020202020204" pitchFamily="34" charset="0"/>
              <a:buChar char="•"/>
            </a:pPr>
            <a:r>
              <a:rPr lang="en-US" dirty="0"/>
              <a:t>It is likely be embedded in EMRs over the next 10-20 years to help with treatment planning, operative decision making</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400586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vision may redefine how we do pre-op imaging. It can help at 3 stages during the imaging lifecycle</a:t>
            </a:r>
          </a:p>
          <a:p>
            <a:pPr marL="228600" indent="-228600">
              <a:buAutoNum type="arabicPeriod"/>
            </a:pPr>
            <a:r>
              <a:rPr lang="en-US" dirty="0"/>
              <a:t>Can allow for decreased time with acquisition of advanced imaging, allowing for less slices needed to be taken each time to recreate full imaging sets</a:t>
            </a:r>
          </a:p>
          <a:p>
            <a:pPr marL="228600" indent="-228600">
              <a:buAutoNum type="arabicPeriod"/>
            </a:pPr>
            <a:r>
              <a:rPr lang="en-US" dirty="0"/>
              <a:t>Processing: allows for segmentation of images as seen on the right, easily identifying the different anatomic parts of an image (e.g. meniscus, cartilage, bone, </a:t>
            </a:r>
            <a:r>
              <a:rPr lang="en-US" dirty="0" err="1"/>
              <a:t>etc</a:t>
            </a:r>
            <a:r>
              <a:rPr lang="en-US" dirty="0"/>
              <a:t>) which allows for </a:t>
            </a:r>
          </a:p>
          <a:p>
            <a:pPr marL="685800" lvl="1" indent="-228600">
              <a:buAutoNum type="arabicPeriod"/>
            </a:pPr>
            <a:r>
              <a:rPr lang="en-US" dirty="0"/>
              <a:t>(1) better, easier analysis and </a:t>
            </a:r>
          </a:p>
          <a:p>
            <a:pPr marL="685800" lvl="1" indent="-228600">
              <a:buAutoNum type="arabicPeriod"/>
            </a:pPr>
            <a:r>
              <a:rPr lang="en-US" dirty="0"/>
              <a:t>(2) large scale anatomic studies can help us understand anatomy better than 50 or 100 image studies that are manually labeled by researchers. Allow us to better understand bony anatomy and wear patterns helping create better and in some scenarios when financially viable, patient specific implants. </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282522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AI can help automate aspects of an operative case to build accuracy. For example in THA…. And in TKA …</a:t>
            </a:r>
          </a:p>
          <a:p>
            <a:pPr marL="171450" indent="-171450">
              <a:buFont typeface="Arial" panose="020B0604020202020204" pitchFamily="34" charset="0"/>
              <a:buChar char="•"/>
            </a:pPr>
            <a:r>
              <a:rPr lang="en-US" dirty="0"/>
              <a:t>The biggest barrier to this right now is building a </a:t>
            </a:r>
            <a:r>
              <a:rPr lang="en-US" dirty="0" err="1"/>
              <a:t>dabatabe</a:t>
            </a:r>
            <a:r>
              <a:rPr lang="en-US" dirty="0"/>
              <a:t> of good operative images to train to</a:t>
            </a:r>
          </a:p>
          <a:p>
            <a:pPr marL="171450" indent="-171450">
              <a:buFont typeface="Arial" panose="020B0604020202020204" pitchFamily="34" charset="0"/>
              <a:buChar char="•"/>
            </a:pPr>
            <a:r>
              <a:rPr lang="en-US" dirty="0"/>
              <a:t>The tools that will succeed will require little surgical time and effort – if adds operative time, not worth it. It also must integrate with other solutions (navigation, robot, room lights, </a:t>
            </a:r>
            <a:r>
              <a:rPr lang="en-US" dirty="0" err="1"/>
              <a:t>etc</a:t>
            </a:r>
            <a:r>
              <a:rPr lang="en-US" dirty="0"/>
              <a:t>)</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420806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promising area is the replacement of need for advanced imaging. </a:t>
            </a:r>
          </a:p>
          <a:p>
            <a:pPr marL="171450" indent="-171450">
              <a:buFont typeface="Arial" panose="020B0604020202020204" pitchFamily="34" charset="0"/>
              <a:buChar char="•"/>
            </a:pPr>
            <a:r>
              <a:rPr lang="en-US" dirty="0"/>
              <a:t>Several companies are working on tools that convert 2D to 3D images, essentially an XR to a CT scan. </a:t>
            </a:r>
          </a:p>
          <a:p>
            <a:pPr marL="171450" indent="-171450">
              <a:buFont typeface="Arial" panose="020B0604020202020204" pitchFamily="34" charset="0"/>
              <a:buChar char="•"/>
            </a:pPr>
            <a:r>
              <a:rPr lang="en-US" dirty="0"/>
              <a:t>If able to use an intra-op XR for navigation or robotic purposes, you could do the following: </a:t>
            </a:r>
          </a:p>
        </p:txBody>
      </p:sp>
      <p:sp>
        <p:nvSpPr>
          <p:cNvPr id="4" name="Slide Number Placeholder 3"/>
          <p:cNvSpPr>
            <a:spLocks noGrp="1"/>
          </p:cNvSpPr>
          <p:nvPr>
            <p:ph type="sldNum" sz="quarter" idx="5"/>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272421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37360"/>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86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2575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48640" y="4114800"/>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ROMIL SHAH, MD</a:t>
            </a:r>
          </a:p>
          <a:p>
            <a:pPr fontAlgn="auto">
              <a:lnSpc>
                <a:spcPct val="30000"/>
              </a:lnSpc>
              <a:spcAft>
                <a:spcPts val="0"/>
              </a:spcAft>
            </a:pPr>
            <a:r>
              <a:rPr lang="en-US" sz="1050" dirty="0"/>
              <a:t>Orthopedic Surgery Resident,</a:t>
            </a:r>
            <a:r>
              <a:rPr lang="en-US" sz="1050" baseline="0" dirty="0"/>
              <a:t> The University of Texas at Austin</a:t>
            </a:r>
            <a:endParaRPr lang="en-US" sz="1050" dirty="0"/>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MARCH 2022</a:t>
            </a:r>
            <a:endParaRPr lang="en-US" sz="1200" b="0" dirty="0"/>
          </a:p>
        </p:txBody>
      </p:sp>
      <p:sp>
        <p:nvSpPr>
          <p:cNvPr id="13" name="Title Placeholder 7"/>
          <p:cNvSpPr txBox="1">
            <a:spLocks/>
          </p:cNvSpPr>
          <p:nvPr/>
        </p:nvSpPr>
        <p:spPr>
          <a:xfrm>
            <a:off x="502920" y="15049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dirty="0"/>
              <a:t>Artificial intelligence &amp; Joint arthroplasty</a:t>
            </a:r>
          </a:p>
        </p:txBody>
      </p:sp>
      <p:sp>
        <p:nvSpPr>
          <p:cNvPr id="15" name="Text Placeholder 9"/>
          <p:cNvSpPr txBox="1">
            <a:spLocks/>
          </p:cNvSpPr>
          <p:nvPr/>
        </p:nvSpPr>
        <p:spPr>
          <a:xfrm>
            <a:off x="548640" y="3333749"/>
            <a:ext cx="7886700" cy="457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a:t>The use of AI in Predictive Analytics, Operative Planning, and Implant Design in Joint Arthroplasty</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24758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563101-F4ED-440E-B2B3-1F4B6DE6335B}"/>
              </a:ext>
            </a:extLst>
          </p:cNvPr>
          <p:cNvSpPr>
            <a:spLocks noGrp="1"/>
          </p:cNvSpPr>
          <p:nvPr>
            <p:ph idx="1"/>
          </p:nvPr>
        </p:nvSpPr>
        <p:spPr>
          <a:xfrm>
            <a:off x="0" y="2385541"/>
            <a:ext cx="4693250" cy="2637362"/>
          </a:xfrm>
        </p:spPr>
        <p:txBody>
          <a:bodyPr>
            <a:normAutofit fontScale="85000" lnSpcReduction="10000"/>
          </a:bodyPr>
          <a:lstStyle/>
          <a:p>
            <a:r>
              <a:rPr lang="en-US" sz="2400" dirty="0"/>
              <a:t>NLP algorithms built to abstract coded data (17 variables) from operative notes  </a:t>
            </a:r>
          </a:p>
          <a:p>
            <a:endParaRPr lang="en-US" sz="2400" dirty="0"/>
          </a:p>
          <a:p>
            <a:r>
              <a:rPr lang="en-US" sz="2400" dirty="0"/>
              <a:t>Collected data with high accuracy, sensitivity, and specificity. Better at structured data </a:t>
            </a:r>
          </a:p>
          <a:p>
            <a:endParaRPr lang="en-US" sz="2400" dirty="0"/>
          </a:p>
          <a:p>
            <a:r>
              <a:rPr lang="en-US" sz="2400" dirty="0"/>
              <a:t>Billing and Registry implications</a:t>
            </a:r>
          </a:p>
        </p:txBody>
      </p:sp>
      <p:sp>
        <p:nvSpPr>
          <p:cNvPr id="10" name="Title 1">
            <a:extLst>
              <a:ext uri="{FF2B5EF4-FFF2-40B4-BE49-F238E27FC236}">
                <a16:creationId xmlns:a16="http://schemas.microsoft.com/office/drawing/2014/main" id="{DA7CD10B-71B2-4152-9350-2068B4A576F2}"/>
              </a:ext>
            </a:extLst>
          </p:cNvPr>
          <p:cNvSpPr>
            <a:spLocks noGrp="1"/>
          </p:cNvSpPr>
          <p:nvPr>
            <p:ph type="title"/>
          </p:nvPr>
        </p:nvSpPr>
        <p:spPr>
          <a:xfrm>
            <a:off x="457200" y="447982"/>
            <a:ext cx="8229600" cy="857250"/>
          </a:xfrm>
        </p:spPr>
        <p:txBody>
          <a:bodyPr/>
          <a:lstStyle/>
          <a:p>
            <a:pPr algn="ctr"/>
            <a:r>
              <a:rPr lang="en-US" dirty="0"/>
              <a:t>NLP to collect billable codes</a:t>
            </a:r>
          </a:p>
        </p:txBody>
      </p:sp>
      <p:pic>
        <p:nvPicPr>
          <p:cNvPr id="14" name="Picture 13">
            <a:extLst>
              <a:ext uri="{FF2B5EF4-FFF2-40B4-BE49-F238E27FC236}">
                <a16:creationId xmlns:a16="http://schemas.microsoft.com/office/drawing/2014/main" id="{0031A9E0-4BD4-461C-864F-2EB9CE62AA9E}"/>
              </a:ext>
            </a:extLst>
          </p:cNvPr>
          <p:cNvPicPr>
            <a:picLocks noChangeAspect="1"/>
          </p:cNvPicPr>
          <p:nvPr/>
        </p:nvPicPr>
        <p:blipFill>
          <a:blip r:embed="rId3"/>
          <a:stretch>
            <a:fillRect/>
          </a:stretch>
        </p:blipFill>
        <p:spPr>
          <a:xfrm>
            <a:off x="381000" y="1266643"/>
            <a:ext cx="4312250" cy="1118898"/>
          </a:xfrm>
          <a:prstGeom prst="rect">
            <a:avLst/>
          </a:prstGeom>
        </p:spPr>
      </p:pic>
      <p:graphicFrame>
        <p:nvGraphicFramePr>
          <p:cNvPr id="9" name="Table 8">
            <a:extLst>
              <a:ext uri="{FF2B5EF4-FFF2-40B4-BE49-F238E27FC236}">
                <a16:creationId xmlns:a16="http://schemas.microsoft.com/office/drawing/2014/main" id="{DE2F00AC-890E-440F-9D8A-99C639AC9C9E}"/>
              </a:ext>
            </a:extLst>
          </p:cNvPr>
          <p:cNvGraphicFramePr>
            <a:graphicFrameLocks noGrp="1"/>
          </p:cNvGraphicFramePr>
          <p:nvPr>
            <p:extLst>
              <p:ext uri="{D42A27DB-BD31-4B8C-83A1-F6EECF244321}">
                <p14:modId xmlns:p14="http://schemas.microsoft.com/office/powerpoint/2010/main" val="2061740320"/>
              </p:ext>
            </p:extLst>
          </p:nvPr>
        </p:nvGraphicFramePr>
        <p:xfrm>
          <a:off x="4953000" y="1200150"/>
          <a:ext cx="3962398" cy="3822753"/>
        </p:xfrm>
        <a:graphic>
          <a:graphicData uri="http://schemas.openxmlformats.org/drawingml/2006/table">
            <a:tbl>
              <a:tblPr firstRow="1" bandRow="1">
                <a:tableStyleId>{93296810-A885-4BE3-A3E7-6D5BEEA58F35}</a:tableStyleId>
              </a:tblPr>
              <a:tblGrid>
                <a:gridCol w="1630033">
                  <a:extLst>
                    <a:ext uri="{9D8B030D-6E8A-4147-A177-3AD203B41FA5}">
                      <a16:colId xmlns:a16="http://schemas.microsoft.com/office/drawing/2014/main" val="530185565"/>
                    </a:ext>
                  </a:extLst>
                </a:gridCol>
                <a:gridCol w="798185">
                  <a:extLst>
                    <a:ext uri="{9D8B030D-6E8A-4147-A177-3AD203B41FA5}">
                      <a16:colId xmlns:a16="http://schemas.microsoft.com/office/drawing/2014/main" val="2095351103"/>
                    </a:ext>
                  </a:extLst>
                </a:gridCol>
                <a:gridCol w="802178">
                  <a:extLst>
                    <a:ext uri="{9D8B030D-6E8A-4147-A177-3AD203B41FA5}">
                      <a16:colId xmlns:a16="http://schemas.microsoft.com/office/drawing/2014/main" val="1530811454"/>
                    </a:ext>
                  </a:extLst>
                </a:gridCol>
                <a:gridCol w="732002">
                  <a:extLst>
                    <a:ext uri="{9D8B030D-6E8A-4147-A177-3AD203B41FA5}">
                      <a16:colId xmlns:a16="http://schemas.microsoft.com/office/drawing/2014/main" val="3146067985"/>
                    </a:ext>
                  </a:extLst>
                </a:gridCol>
              </a:tblGrid>
              <a:tr h="238686">
                <a:tc>
                  <a:txBody>
                    <a:bodyPr/>
                    <a:lstStyle/>
                    <a:p>
                      <a:pPr marL="0" marR="0">
                        <a:lnSpc>
                          <a:spcPct val="107000"/>
                        </a:lnSpc>
                        <a:spcBef>
                          <a:spcPts val="0"/>
                        </a:spcBef>
                        <a:spcAft>
                          <a:spcPts val="0"/>
                        </a:spcAft>
                      </a:pPr>
                      <a:r>
                        <a:rPr lang="en-US" sz="1000" dirty="0">
                          <a:effectLst/>
                        </a:rPr>
                        <a:t>Operative data performance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Accuracy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Sensitivity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Specificity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1911899107"/>
                  </a:ext>
                </a:extLst>
              </a:tr>
              <a:tr h="116346">
                <a:tc>
                  <a:txBody>
                    <a:bodyPr/>
                    <a:lstStyle/>
                    <a:p>
                      <a:pPr marL="0" marR="0">
                        <a:lnSpc>
                          <a:spcPct val="107000"/>
                        </a:lnSpc>
                        <a:spcBef>
                          <a:spcPts val="0"/>
                        </a:spcBef>
                        <a:spcAft>
                          <a:spcPts val="0"/>
                        </a:spcAft>
                      </a:pPr>
                      <a:r>
                        <a:rPr lang="en-US" sz="1000">
                          <a:effectLst/>
                        </a:rPr>
                        <a:t>General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2405327350"/>
                  </a:ext>
                </a:extLst>
              </a:tr>
              <a:tr h="116346">
                <a:tc>
                  <a:txBody>
                    <a:bodyPr/>
                    <a:lstStyle/>
                    <a:p>
                      <a:pPr marL="0" marR="0" algn="r">
                        <a:lnSpc>
                          <a:spcPct val="107000"/>
                        </a:lnSpc>
                        <a:spcBef>
                          <a:spcPts val="0"/>
                        </a:spcBef>
                        <a:spcAft>
                          <a:spcPts val="0"/>
                        </a:spcAft>
                      </a:pPr>
                      <a:r>
                        <a:rPr lang="en-US" sz="1000" dirty="0">
                          <a:effectLst/>
                        </a:rPr>
                        <a:t>Approach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3806337582"/>
                  </a:ext>
                </a:extLst>
              </a:tr>
              <a:tr h="116346">
                <a:tc>
                  <a:txBody>
                    <a:bodyPr/>
                    <a:lstStyle/>
                    <a:p>
                      <a:pPr marL="0" marR="0" algn="r">
                        <a:lnSpc>
                          <a:spcPct val="107000"/>
                        </a:lnSpc>
                        <a:spcBef>
                          <a:spcPts val="0"/>
                        </a:spcBef>
                        <a:spcAft>
                          <a:spcPts val="0"/>
                        </a:spcAft>
                      </a:pPr>
                      <a:r>
                        <a:rPr lang="en-US" sz="1000" dirty="0">
                          <a:effectLst/>
                        </a:rPr>
                        <a:t>Anesthesia type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984322080"/>
                  </a:ext>
                </a:extLst>
              </a:tr>
              <a:tr h="116346">
                <a:tc>
                  <a:txBody>
                    <a:bodyPr/>
                    <a:lstStyle/>
                    <a:p>
                      <a:pPr marL="0" marR="0">
                        <a:lnSpc>
                          <a:spcPct val="107000"/>
                        </a:lnSpc>
                        <a:spcBef>
                          <a:spcPts val="0"/>
                        </a:spcBef>
                        <a:spcAft>
                          <a:spcPts val="0"/>
                        </a:spcAft>
                      </a:pPr>
                      <a:r>
                        <a:rPr lang="en-US" sz="1000">
                          <a:effectLst/>
                        </a:rPr>
                        <a:t>Implants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934081213"/>
                  </a:ext>
                </a:extLst>
              </a:tr>
              <a:tr h="116346">
                <a:tc>
                  <a:txBody>
                    <a:bodyPr/>
                    <a:lstStyle/>
                    <a:p>
                      <a:pPr marL="0" marR="0" algn="r">
                        <a:lnSpc>
                          <a:spcPct val="107000"/>
                        </a:lnSpc>
                        <a:spcBef>
                          <a:spcPts val="0"/>
                        </a:spcBef>
                        <a:spcAft>
                          <a:spcPts val="0"/>
                        </a:spcAft>
                      </a:pPr>
                      <a:r>
                        <a:rPr lang="en-US" sz="1000" dirty="0">
                          <a:effectLst/>
                        </a:rPr>
                        <a:t>Brand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3119572951"/>
                  </a:ext>
                </a:extLst>
              </a:tr>
              <a:tr h="116346">
                <a:tc>
                  <a:txBody>
                    <a:bodyPr/>
                    <a:lstStyle/>
                    <a:p>
                      <a:pPr marL="0" marR="0" algn="r">
                        <a:lnSpc>
                          <a:spcPct val="107000"/>
                        </a:lnSpc>
                        <a:spcBef>
                          <a:spcPts val="0"/>
                        </a:spcBef>
                        <a:spcAft>
                          <a:spcPts val="0"/>
                        </a:spcAft>
                      </a:pPr>
                      <a:r>
                        <a:rPr lang="en-US" sz="1000" dirty="0">
                          <a:effectLst/>
                        </a:rPr>
                        <a:t>Type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1188332477"/>
                  </a:ext>
                </a:extLst>
              </a:tr>
              <a:tr h="116346">
                <a:tc>
                  <a:txBody>
                    <a:bodyPr/>
                    <a:lstStyle/>
                    <a:p>
                      <a:pPr marL="0" marR="0" algn="r">
                        <a:lnSpc>
                          <a:spcPct val="107000"/>
                        </a:lnSpc>
                        <a:spcBef>
                          <a:spcPts val="0"/>
                        </a:spcBef>
                        <a:spcAft>
                          <a:spcPts val="0"/>
                        </a:spcAft>
                      </a:pPr>
                      <a:r>
                        <a:rPr lang="en-US" sz="1000" dirty="0">
                          <a:effectLst/>
                        </a:rPr>
                        <a:t>Size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2829141083"/>
                  </a:ext>
                </a:extLst>
              </a:tr>
              <a:tr h="116346">
                <a:tc>
                  <a:txBody>
                    <a:bodyPr/>
                    <a:lstStyle/>
                    <a:p>
                      <a:pPr marL="0" marR="0">
                        <a:lnSpc>
                          <a:spcPct val="107000"/>
                        </a:lnSpc>
                        <a:spcBef>
                          <a:spcPts val="0"/>
                        </a:spcBef>
                        <a:spcAft>
                          <a:spcPts val="0"/>
                        </a:spcAft>
                      </a:pPr>
                      <a:r>
                        <a:rPr lang="en-US" sz="1000">
                          <a:effectLst/>
                        </a:rPr>
                        <a:t>THA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1793926310"/>
                  </a:ext>
                </a:extLst>
              </a:tr>
              <a:tr h="116346">
                <a:tc>
                  <a:txBody>
                    <a:bodyPr/>
                    <a:lstStyle/>
                    <a:p>
                      <a:pPr marL="0" marR="0" algn="r">
                        <a:lnSpc>
                          <a:spcPct val="107000"/>
                        </a:lnSpc>
                        <a:spcBef>
                          <a:spcPts val="0"/>
                        </a:spcBef>
                        <a:spcAft>
                          <a:spcPts val="0"/>
                        </a:spcAft>
                      </a:pPr>
                      <a:r>
                        <a:rPr lang="en-US" sz="1000" dirty="0">
                          <a:effectLst/>
                        </a:rPr>
                        <a:t>Repair of external rotators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dirty="0">
                          <a:effectLst/>
                        </a:rPr>
                        <a:t>93%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209455473"/>
                  </a:ext>
                </a:extLst>
              </a:tr>
              <a:tr h="116346">
                <a:tc>
                  <a:txBody>
                    <a:bodyPr/>
                    <a:lstStyle/>
                    <a:p>
                      <a:pPr marL="0" marR="0" algn="r">
                        <a:lnSpc>
                          <a:spcPct val="107000"/>
                        </a:lnSpc>
                        <a:spcBef>
                          <a:spcPts val="0"/>
                        </a:spcBef>
                        <a:spcAft>
                          <a:spcPts val="0"/>
                        </a:spcAft>
                      </a:pPr>
                      <a:r>
                        <a:rPr lang="en-US" sz="1000" dirty="0">
                          <a:effectLst/>
                        </a:rPr>
                        <a:t>Stability of implants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2226155223"/>
                  </a:ext>
                </a:extLst>
              </a:tr>
              <a:tr h="116346">
                <a:tc>
                  <a:txBody>
                    <a:bodyPr/>
                    <a:lstStyle/>
                    <a:p>
                      <a:pPr marL="0" marR="0" algn="r">
                        <a:lnSpc>
                          <a:spcPct val="107000"/>
                        </a:lnSpc>
                        <a:spcBef>
                          <a:spcPts val="0"/>
                        </a:spcBef>
                        <a:spcAft>
                          <a:spcPts val="0"/>
                        </a:spcAft>
                      </a:pPr>
                      <a:r>
                        <a:rPr lang="en-US" sz="1000" dirty="0">
                          <a:effectLst/>
                        </a:rPr>
                        <a:t>ROM tested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dirty="0">
                          <a:effectLst/>
                        </a:rPr>
                        <a:t>99%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2753092382"/>
                  </a:ext>
                </a:extLst>
              </a:tr>
              <a:tr h="116346">
                <a:tc>
                  <a:txBody>
                    <a:bodyPr/>
                    <a:lstStyle/>
                    <a:p>
                      <a:pPr marL="0" marR="0">
                        <a:lnSpc>
                          <a:spcPct val="107000"/>
                        </a:lnSpc>
                        <a:spcBef>
                          <a:spcPts val="0"/>
                        </a:spcBef>
                        <a:spcAft>
                          <a:spcPts val="0"/>
                        </a:spcAft>
                      </a:pPr>
                      <a:r>
                        <a:rPr lang="en-US" sz="1000">
                          <a:effectLst/>
                        </a:rPr>
                        <a:t>TKA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1143499768"/>
                  </a:ext>
                </a:extLst>
              </a:tr>
              <a:tr h="116346">
                <a:tc>
                  <a:txBody>
                    <a:bodyPr/>
                    <a:lstStyle/>
                    <a:p>
                      <a:pPr marL="0" marR="0" algn="r">
                        <a:lnSpc>
                          <a:spcPct val="107000"/>
                        </a:lnSpc>
                        <a:spcBef>
                          <a:spcPts val="0"/>
                        </a:spcBef>
                        <a:spcAft>
                          <a:spcPts val="0"/>
                        </a:spcAft>
                      </a:pPr>
                      <a:r>
                        <a:rPr lang="en-US" sz="1000" dirty="0">
                          <a:effectLst/>
                        </a:rPr>
                        <a:t>Angle of tibial slope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3265404090"/>
                  </a:ext>
                </a:extLst>
              </a:tr>
              <a:tr h="116346">
                <a:tc>
                  <a:txBody>
                    <a:bodyPr/>
                    <a:lstStyle/>
                    <a:p>
                      <a:pPr marL="0" marR="0" algn="r">
                        <a:lnSpc>
                          <a:spcPct val="107000"/>
                        </a:lnSpc>
                        <a:spcBef>
                          <a:spcPts val="0"/>
                        </a:spcBef>
                        <a:spcAft>
                          <a:spcPts val="0"/>
                        </a:spcAft>
                      </a:pPr>
                      <a:r>
                        <a:rPr lang="en-US" sz="1000" dirty="0">
                          <a:effectLst/>
                        </a:rPr>
                        <a:t>Angle of tibial cuts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590361364"/>
                  </a:ext>
                </a:extLst>
              </a:tr>
              <a:tr h="116346">
                <a:tc>
                  <a:txBody>
                    <a:bodyPr/>
                    <a:lstStyle/>
                    <a:p>
                      <a:pPr marL="0" marR="0" algn="r">
                        <a:lnSpc>
                          <a:spcPct val="107000"/>
                        </a:lnSpc>
                        <a:spcBef>
                          <a:spcPts val="0"/>
                        </a:spcBef>
                        <a:spcAft>
                          <a:spcPts val="0"/>
                        </a:spcAft>
                      </a:pPr>
                      <a:r>
                        <a:rPr lang="en-US" sz="1000" dirty="0">
                          <a:effectLst/>
                        </a:rPr>
                        <a:t>Angle of femoral cuts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3772196850"/>
                  </a:ext>
                </a:extLst>
              </a:tr>
              <a:tr h="116346">
                <a:tc>
                  <a:txBody>
                    <a:bodyPr/>
                    <a:lstStyle/>
                    <a:p>
                      <a:pPr marL="0" marR="0" algn="r">
                        <a:lnSpc>
                          <a:spcPct val="107000"/>
                        </a:lnSpc>
                        <a:spcBef>
                          <a:spcPts val="0"/>
                        </a:spcBef>
                        <a:spcAft>
                          <a:spcPts val="0"/>
                        </a:spcAft>
                      </a:pPr>
                      <a:r>
                        <a:rPr lang="en-US" sz="1000" dirty="0">
                          <a:effectLst/>
                        </a:rPr>
                        <a:t>Level of constraint used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2494514780"/>
                  </a:ext>
                </a:extLst>
              </a:tr>
              <a:tr h="116346">
                <a:tc>
                  <a:txBody>
                    <a:bodyPr/>
                    <a:lstStyle/>
                    <a:p>
                      <a:pPr marL="0" marR="0" algn="r">
                        <a:lnSpc>
                          <a:spcPct val="107000"/>
                        </a:lnSpc>
                        <a:spcBef>
                          <a:spcPts val="0"/>
                        </a:spcBef>
                        <a:spcAft>
                          <a:spcPts val="0"/>
                        </a:spcAft>
                      </a:pPr>
                      <a:r>
                        <a:rPr lang="en-US" sz="1000" dirty="0">
                          <a:effectLst/>
                        </a:rPr>
                        <a:t>Metal augmentation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2147554107"/>
                  </a:ext>
                </a:extLst>
              </a:tr>
              <a:tr h="116346">
                <a:tc>
                  <a:txBody>
                    <a:bodyPr/>
                    <a:lstStyle/>
                    <a:p>
                      <a:pPr marL="0" marR="0" algn="r">
                        <a:lnSpc>
                          <a:spcPct val="107000"/>
                        </a:lnSpc>
                        <a:spcBef>
                          <a:spcPts val="0"/>
                        </a:spcBef>
                        <a:spcAft>
                          <a:spcPts val="0"/>
                        </a:spcAft>
                      </a:pPr>
                      <a:r>
                        <a:rPr lang="en-US" sz="1000" dirty="0">
                          <a:effectLst/>
                        </a:rPr>
                        <a:t>Patella malalignment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3994430841"/>
                  </a:ext>
                </a:extLst>
              </a:tr>
              <a:tr h="116346">
                <a:tc>
                  <a:txBody>
                    <a:bodyPr/>
                    <a:lstStyle/>
                    <a:p>
                      <a:pPr marL="0" marR="0">
                        <a:lnSpc>
                          <a:spcPct val="107000"/>
                        </a:lnSpc>
                        <a:spcBef>
                          <a:spcPts val="0"/>
                        </a:spcBef>
                        <a:spcAft>
                          <a:spcPts val="0"/>
                        </a:spcAft>
                      </a:pPr>
                      <a:r>
                        <a:rPr lang="en-US" sz="1000">
                          <a:effectLst/>
                        </a:rPr>
                        <a:t>Other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tc>
                  <a:txBody>
                    <a:bodyPr/>
                    <a:lstStyle/>
                    <a:p>
                      <a:endParaRPr lang="en-US" sz="900">
                        <a:effectLst/>
                        <a:latin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3163080540"/>
                  </a:ext>
                </a:extLst>
              </a:tr>
              <a:tr h="116346">
                <a:tc>
                  <a:txBody>
                    <a:bodyPr/>
                    <a:lstStyle/>
                    <a:p>
                      <a:pPr marL="0" marR="0" algn="r">
                        <a:lnSpc>
                          <a:spcPct val="107000"/>
                        </a:lnSpc>
                        <a:spcBef>
                          <a:spcPts val="0"/>
                        </a:spcBef>
                        <a:spcAft>
                          <a:spcPts val="0"/>
                        </a:spcAft>
                      </a:pPr>
                      <a:r>
                        <a:rPr lang="en-US" sz="1000" dirty="0">
                          <a:effectLst/>
                        </a:rPr>
                        <a:t>Presence of drain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1609071171"/>
                  </a:ext>
                </a:extLst>
              </a:tr>
              <a:tr h="116346">
                <a:tc>
                  <a:txBody>
                    <a:bodyPr/>
                    <a:lstStyle/>
                    <a:p>
                      <a:pPr marL="0" marR="0" algn="r">
                        <a:lnSpc>
                          <a:spcPct val="107000"/>
                        </a:lnSpc>
                        <a:spcBef>
                          <a:spcPts val="0"/>
                        </a:spcBef>
                        <a:spcAft>
                          <a:spcPts val="0"/>
                        </a:spcAft>
                      </a:pPr>
                      <a:r>
                        <a:rPr lang="en-US" sz="1000" dirty="0">
                          <a:effectLst/>
                        </a:rPr>
                        <a:t>Suture type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dirty="0">
                          <a:effectLst/>
                        </a:rPr>
                        <a:t>98%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1985907151"/>
                  </a:ext>
                </a:extLst>
              </a:tr>
              <a:tr h="116346">
                <a:tc>
                  <a:txBody>
                    <a:bodyPr/>
                    <a:lstStyle/>
                    <a:p>
                      <a:pPr marL="0" marR="0" algn="r">
                        <a:lnSpc>
                          <a:spcPct val="107000"/>
                        </a:lnSpc>
                        <a:spcBef>
                          <a:spcPts val="0"/>
                        </a:spcBef>
                        <a:spcAft>
                          <a:spcPts val="0"/>
                        </a:spcAft>
                      </a:pPr>
                      <a:r>
                        <a:rPr lang="en-US" sz="1000" dirty="0">
                          <a:effectLst/>
                        </a:rPr>
                        <a:t>Suture size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2404226150"/>
                  </a:ext>
                </a:extLst>
              </a:tr>
              <a:tr h="116346">
                <a:tc>
                  <a:txBody>
                    <a:bodyPr/>
                    <a:lstStyle/>
                    <a:p>
                      <a:pPr marL="0" marR="0" algn="r">
                        <a:lnSpc>
                          <a:spcPct val="107000"/>
                        </a:lnSpc>
                        <a:spcBef>
                          <a:spcPts val="0"/>
                        </a:spcBef>
                        <a:spcAft>
                          <a:spcPts val="0"/>
                        </a:spcAft>
                      </a:pPr>
                      <a:r>
                        <a:rPr lang="en-US" sz="1000" dirty="0">
                          <a:effectLst/>
                        </a:rPr>
                        <a:t>Use of TXA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a:effectLst/>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tc>
                  <a:txBody>
                    <a:bodyPr/>
                    <a:lstStyle/>
                    <a:p>
                      <a:pPr marL="0" marR="0">
                        <a:lnSpc>
                          <a:spcPct val="107000"/>
                        </a:lnSpc>
                        <a:spcBef>
                          <a:spcPts val="0"/>
                        </a:spcBef>
                        <a:spcAft>
                          <a:spcPts val="0"/>
                        </a:spcAft>
                      </a:pPr>
                      <a:r>
                        <a:rPr lang="en-US" sz="1000" dirty="0">
                          <a:effectLst/>
                        </a:rPr>
                        <a:t>100%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2871" marR="42871" marT="0" marB="0"/>
                </a:tc>
                <a:extLst>
                  <a:ext uri="{0D108BD9-81ED-4DB2-BD59-A6C34878D82A}">
                    <a16:rowId xmlns:a16="http://schemas.microsoft.com/office/drawing/2014/main" val="1522655381"/>
                  </a:ext>
                </a:extLst>
              </a:tr>
            </a:tbl>
          </a:graphicData>
        </a:graphic>
      </p:graphicFrame>
    </p:spTree>
    <p:extLst>
      <p:ext uri="{BB962C8B-B14F-4D97-AF65-F5344CB8AC3E}">
        <p14:creationId xmlns:p14="http://schemas.microsoft.com/office/powerpoint/2010/main" val="405580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3D4519-E88C-4144-9E8A-78A2F4E18F12}"/>
              </a:ext>
            </a:extLst>
          </p:cNvPr>
          <p:cNvSpPr>
            <a:spLocks noGrp="1"/>
          </p:cNvSpPr>
          <p:nvPr>
            <p:ph type="title"/>
          </p:nvPr>
        </p:nvSpPr>
        <p:spPr>
          <a:xfrm>
            <a:off x="457200" y="425450"/>
            <a:ext cx="8229600" cy="857250"/>
          </a:xfrm>
        </p:spPr>
        <p:txBody>
          <a:bodyPr>
            <a:normAutofit/>
          </a:bodyPr>
          <a:lstStyle/>
          <a:p>
            <a:pPr algn="ctr"/>
            <a:r>
              <a:rPr lang="en-US" sz="4000" dirty="0"/>
              <a:t>Post-operative monitoring</a:t>
            </a:r>
          </a:p>
        </p:txBody>
      </p:sp>
      <p:sp>
        <p:nvSpPr>
          <p:cNvPr id="5" name="Content Placeholder 2">
            <a:extLst>
              <a:ext uri="{FF2B5EF4-FFF2-40B4-BE49-F238E27FC236}">
                <a16:creationId xmlns:a16="http://schemas.microsoft.com/office/drawing/2014/main" id="{29539F45-3E09-4605-A3BE-9645ED935078}"/>
              </a:ext>
            </a:extLst>
          </p:cNvPr>
          <p:cNvSpPr>
            <a:spLocks noGrp="1"/>
          </p:cNvSpPr>
          <p:nvPr>
            <p:ph idx="1"/>
          </p:nvPr>
        </p:nvSpPr>
        <p:spPr>
          <a:xfrm>
            <a:off x="25400" y="1200150"/>
            <a:ext cx="4724400" cy="3797300"/>
          </a:xfrm>
        </p:spPr>
        <p:txBody>
          <a:bodyPr>
            <a:normAutofit/>
          </a:bodyPr>
          <a:lstStyle/>
          <a:p>
            <a:pPr marL="0" indent="0">
              <a:buNone/>
            </a:pPr>
            <a:r>
              <a:rPr lang="en-US" sz="1800" b="1" dirty="0"/>
              <a:t>Current Sensors</a:t>
            </a:r>
          </a:p>
          <a:p>
            <a:r>
              <a:rPr lang="en-US" sz="1800" dirty="0"/>
              <a:t>O2 Saturation</a:t>
            </a:r>
          </a:p>
          <a:p>
            <a:r>
              <a:rPr lang="en-US" sz="1800" dirty="0"/>
              <a:t>ECG</a:t>
            </a:r>
          </a:p>
          <a:p>
            <a:r>
              <a:rPr lang="en-US" sz="1800" dirty="0"/>
              <a:t>Optical Heart Sensor (HR)</a:t>
            </a:r>
          </a:p>
          <a:p>
            <a:r>
              <a:rPr lang="en-US" sz="1800" dirty="0"/>
              <a:t>Accelerometer (Steps, Speed, Calories)</a:t>
            </a:r>
          </a:p>
          <a:p>
            <a:r>
              <a:rPr lang="en-US" sz="1800" dirty="0"/>
              <a:t>Gyroscope (falls)</a:t>
            </a:r>
          </a:p>
          <a:p>
            <a:r>
              <a:rPr lang="en-US" sz="1800" dirty="0"/>
              <a:t>GPS/Altimeter</a:t>
            </a:r>
          </a:p>
          <a:p>
            <a:pPr marL="0" indent="0" fontAlgn="auto">
              <a:spcAft>
                <a:spcPts val="0"/>
              </a:spcAft>
              <a:buFont typeface="Arial"/>
              <a:buNone/>
            </a:pPr>
            <a:r>
              <a:rPr lang="en-US" sz="1800" b="1" dirty="0"/>
              <a:t>Future Sensors</a:t>
            </a:r>
          </a:p>
          <a:p>
            <a:pPr fontAlgn="auto">
              <a:spcAft>
                <a:spcPts val="0"/>
              </a:spcAft>
            </a:pPr>
            <a:r>
              <a:rPr lang="en-US" sz="1800" dirty="0"/>
              <a:t>Blood Glucose Monitor</a:t>
            </a:r>
          </a:p>
          <a:p>
            <a:pPr fontAlgn="auto">
              <a:spcAft>
                <a:spcPts val="0"/>
              </a:spcAft>
            </a:pPr>
            <a:r>
              <a:rPr lang="en-US" sz="1800" dirty="0"/>
              <a:t>Blood Pressure Monitor</a:t>
            </a:r>
          </a:p>
          <a:p>
            <a:pPr fontAlgn="auto">
              <a:spcAft>
                <a:spcPts val="0"/>
              </a:spcAft>
            </a:pPr>
            <a:r>
              <a:rPr lang="en-US" sz="1800" dirty="0"/>
              <a:t>Body Temperature Monitor</a:t>
            </a:r>
          </a:p>
        </p:txBody>
      </p:sp>
      <p:sp>
        <p:nvSpPr>
          <p:cNvPr id="6" name="Content Placeholder 2">
            <a:extLst>
              <a:ext uri="{FF2B5EF4-FFF2-40B4-BE49-F238E27FC236}">
                <a16:creationId xmlns:a16="http://schemas.microsoft.com/office/drawing/2014/main" id="{992D055C-9E84-46C5-84C4-8E512EC844B5}"/>
              </a:ext>
            </a:extLst>
          </p:cNvPr>
          <p:cNvSpPr txBox="1">
            <a:spLocks/>
          </p:cNvSpPr>
          <p:nvPr/>
        </p:nvSpPr>
        <p:spPr>
          <a:xfrm>
            <a:off x="3632200" y="1346200"/>
            <a:ext cx="8229600" cy="29146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endParaRPr lang="en-US" dirty="0"/>
          </a:p>
        </p:txBody>
      </p:sp>
      <p:pic>
        <p:nvPicPr>
          <p:cNvPr id="3" name="Picture 2">
            <a:extLst>
              <a:ext uri="{FF2B5EF4-FFF2-40B4-BE49-F238E27FC236}">
                <a16:creationId xmlns:a16="http://schemas.microsoft.com/office/drawing/2014/main" id="{DA98D994-9E07-4F57-9BEC-81C7C1DC747A}"/>
              </a:ext>
            </a:extLst>
          </p:cNvPr>
          <p:cNvPicPr>
            <a:picLocks noChangeAspect="1"/>
          </p:cNvPicPr>
          <p:nvPr/>
        </p:nvPicPr>
        <p:blipFill>
          <a:blip r:embed="rId3"/>
          <a:stretch>
            <a:fillRect/>
          </a:stretch>
        </p:blipFill>
        <p:spPr>
          <a:xfrm>
            <a:off x="4149047" y="1535752"/>
            <a:ext cx="4823792" cy="3017198"/>
          </a:xfrm>
          <a:prstGeom prst="rect">
            <a:avLst/>
          </a:prstGeom>
        </p:spPr>
      </p:pic>
      <p:sp>
        <p:nvSpPr>
          <p:cNvPr id="7" name="TextBox 6">
            <a:extLst>
              <a:ext uri="{FF2B5EF4-FFF2-40B4-BE49-F238E27FC236}">
                <a16:creationId xmlns:a16="http://schemas.microsoft.com/office/drawing/2014/main" id="{BED2BECA-A664-4B7F-BFAF-BBC28F7D19B8}"/>
              </a:ext>
            </a:extLst>
          </p:cNvPr>
          <p:cNvSpPr txBox="1"/>
          <p:nvPr/>
        </p:nvSpPr>
        <p:spPr>
          <a:xfrm>
            <a:off x="4749800" y="4573225"/>
            <a:ext cx="3810000" cy="338554"/>
          </a:xfrm>
          <a:prstGeom prst="rect">
            <a:avLst/>
          </a:prstGeom>
          <a:noFill/>
        </p:spPr>
        <p:txBody>
          <a:bodyPr wrap="square" rtlCol="0">
            <a:spAutoFit/>
          </a:bodyPr>
          <a:lstStyle/>
          <a:p>
            <a:r>
              <a:rPr lang="en-US" sz="800" dirty="0"/>
              <a:t>Amin et al. </a:t>
            </a:r>
            <a:r>
              <a:rPr lang="en-US" sz="800" i="1" dirty="0"/>
              <a:t>Wearable devices for patient monitoring in the early postoperative period: a literature review</a:t>
            </a:r>
            <a:r>
              <a:rPr lang="en-US" sz="800" dirty="0"/>
              <a:t>. 2021. mHealth</a:t>
            </a:r>
            <a:endParaRPr lang="en-US" sz="800" i="1" dirty="0"/>
          </a:p>
        </p:txBody>
      </p:sp>
    </p:spTree>
    <p:extLst>
      <p:ext uri="{BB962C8B-B14F-4D97-AF65-F5344CB8AC3E}">
        <p14:creationId xmlns:p14="http://schemas.microsoft.com/office/powerpoint/2010/main" val="330606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3D4519-E88C-4144-9E8A-78A2F4E18F12}"/>
              </a:ext>
            </a:extLst>
          </p:cNvPr>
          <p:cNvSpPr>
            <a:spLocks noGrp="1"/>
          </p:cNvSpPr>
          <p:nvPr>
            <p:ph type="title"/>
          </p:nvPr>
        </p:nvSpPr>
        <p:spPr>
          <a:xfrm>
            <a:off x="190500" y="372415"/>
            <a:ext cx="8763000" cy="857250"/>
          </a:xfrm>
        </p:spPr>
        <p:txBody>
          <a:bodyPr anchor="ctr">
            <a:normAutofit/>
          </a:bodyPr>
          <a:lstStyle/>
          <a:p>
            <a:pPr algn="ctr"/>
            <a:r>
              <a:rPr lang="en-US" dirty="0"/>
              <a:t>Post-Operative Recovery</a:t>
            </a:r>
          </a:p>
        </p:txBody>
      </p:sp>
      <p:sp>
        <p:nvSpPr>
          <p:cNvPr id="8" name="TextBox 7">
            <a:extLst>
              <a:ext uri="{FF2B5EF4-FFF2-40B4-BE49-F238E27FC236}">
                <a16:creationId xmlns:a16="http://schemas.microsoft.com/office/drawing/2014/main" id="{BBA62CF0-421A-4949-B0B5-0D0F10C4914A}"/>
              </a:ext>
            </a:extLst>
          </p:cNvPr>
          <p:cNvSpPr txBox="1"/>
          <p:nvPr/>
        </p:nvSpPr>
        <p:spPr>
          <a:xfrm>
            <a:off x="4800600" y="3703895"/>
            <a:ext cx="3525110" cy="415498"/>
          </a:xfrm>
          <a:prstGeom prst="rect">
            <a:avLst/>
          </a:prstGeom>
          <a:noFill/>
        </p:spPr>
        <p:txBody>
          <a:bodyPr wrap="square" rtlCol="0">
            <a:spAutoFit/>
          </a:bodyPr>
          <a:lstStyle/>
          <a:p>
            <a:pPr algn="ctr"/>
            <a:r>
              <a:rPr lang="en-US" sz="700" i="1" dirty="0"/>
              <a:t>Ramkumar et al. Remote Patient Monitoring Using Mobile Health for Total Knee Arthroplasty: Validation of a Wearable and Machine Learning </a:t>
            </a:r>
            <a:r>
              <a:rPr lang="en-US" sz="700" i="1" dirty="0" err="1"/>
              <a:t>eBased</a:t>
            </a:r>
            <a:r>
              <a:rPr lang="en-US" sz="700" i="1" dirty="0"/>
              <a:t> Surveillance Platform. </a:t>
            </a:r>
            <a:r>
              <a:rPr lang="en-US" sz="700" dirty="0"/>
              <a:t>2019. Journal of Arthroplasty</a:t>
            </a:r>
            <a:endParaRPr lang="en-US" sz="700" i="1" dirty="0"/>
          </a:p>
        </p:txBody>
      </p:sp>
      <p:pic>
        <p:nvPicPr>
          <p:cNvPr id="14" name="Picture 13">
            <a:extLst>
              <a:ext uri="{FF2B5EF4-FFF2-40B4-BE49-F238E27FC236}">
                <a16:creationId xmlns:a16="http://schemas.microsoft.com/office/drawing/2014/main" id="{B463182F-F06D-42BE-801C-8124590630E1}"/>
              </a:ext>
            </a:extLst>
          </p:cNvPr>
          <p:cNvPicPr>
            <a:picLocks noChangeAspect="1"/>
          </p:cNvPicPr>
          <p:nvPr/>
        </p:nvPicPr>
        <p:blipFill>
          <a:blip r:embed="rId3"/>
          <a:stretch>
            <a:fillRect/>
          </a:stretch>
        </p:blipFill>
        <p:spPr>
          <a:xfrm>
            <a:off x="4114800" y="1885950"/>
            <a:ext cx="4643284" cy="1725870"/>
          </a:xfrm>
          <a:prstGeom prst="rect">
            <a:avLst/>
          </a:prstGeom>
        </p:spPr>
      </p:pic>
      <p:pic>
        <p:nvPicPr>
          <p:cNvPr id="1028" name="Picture 4" descr="Kaia Health grabs $75M on surging interest in its virtual therapies for  chronic pain and COPD | TechCrunch">
            <a:extLst>
              <a:ext uri="{FF2B5EF4-FFF2-40B4-BE49-F238E27FC236}">
                <a16:creationId xmlns:a16="http://schemas.microsoft.com/office/drawing/2014/main" id="{7F0ED089-79A6-472F-8C63-9F1E08163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55" y="1229665"/>
            <a:ext cx="3345845" cy="18791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ogle's Project Jacquard is available on new Levi's jackets - The Verge">
            <a:extLst>
              <a:ext uri="{FF2B5EF4-FFF2-40B4-BE49-F238E27FC236}">
                <a16:creationId xmlns:a16="http://schemas.microsoft.com/office/drawing/2014/main" id="{B809AC8F-0041-44C3-8CAD-7CAC612A9A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664" y="3214518"/>
            <a:ext cx="271462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6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D20D1A0-A5BB-4EE5-9DD2-C72FA934D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447190"/>
            <a:ext cx="5867400" cy="42491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9E3919-9089-483A-87F2-760379E8CD34}"/>
              </a:ext>
            </a:extLst>
          </p:cNvPr>
          <p:cNvSpPr txBox="1"/>
          <p:nvPr/>
        </p:nvSpPr>
        <p:spPr>
          <a:xfrm>
            <a:off x="2161745" y="4814865"/>
            <a:ext cx="4820510" cy="307777"/>
          </a:xfrm>
          <a:prstGeom prst="rect">
            <a:avLst/>
          </a:prstGeom>
          <a:noFill/>
        </p:spPr>
        <p:txBody>
          <a:bodyPr wrap="square" rtlCol="0">
            <a:spAutoFit/>
          </a:bodyPr>
          <a:lstStyle/>
          <a:p>
            <a:pPr algn="ctr"/>
            <a:r>
              <a:rPr lang="en-US" sz="700" dirty="0"/>
              <a:t>Stewart, Chris. </a:t>
            </a:r>
            <a:r>
              <a:rPr lang="en-US" sz="700" i="1" dirty="0"/>
              <a:t>Zimmer Biomet Debuts </a:t>
            </a:r>
            <a:r>
              <a:rPr lang="en-US" sz="700" i="1" dirty="0" err="1"/>
              <a:t>WalkAI</a:t>
            </a:r>
            <a:r>
              <a:rPr lang="en-US" sz="700" i="1" dirty="0"/>
              <a:t>™ Artificial Intelligence Model to Predict Post-Operative Recovery Progress. </a:t>
            </a:r>
            <a:r>
              <a:rPr lang="en-US" sz="700" dirty="0"/>
              <a:t>Ortho Spine News. 2022</a:t>
            </a:r>
          </a:p>
        </p:txBody>
      </p:sp>
    </p:spTree>
    <p:extLst>
      <p:ext uri="{BB962C8B-B14F-4D97-AF65-F5344CB8AC3E}">
        <p14:creationId xmlns:p14="http://schemas.microsoft.com/office/powerpoint/2010/main" val="133681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8984-AA1E-4E2B-81DD-5CA309AE910A}"/>
              </a:ext>
            </a:extLst>
          </p:cNvPr>
          <p:cNvSpPr>
            <a:spLocks noGrp="1"/>
          </p:cNvSpPr>
          <p:nvPr>
            <p:ph type="title"/>
          </p:nvPr>
        </p:nvSpPr>
        <p:spPr>
          <a:xfrm>
            <a:off x="0" y="408445"/>
            <a:ext cx="9220198" cy="857250"/>
          </a:xfrm>
        </p:spPr>
        <p:txBody>
          <a:bodyPr>
            <a:noAutofit/>
          </a:bodyPr>
          <a:lstStyle/>
          <a:p>
            <a:pPr algn="ctr"/>
            <a:r>
              <a:rPr lang="en-US" sz="2600" b="1" dirty="0"/>
              <a:t>AI Along the Total Joint Arthroplasty Care Continuum</a:t>
            </a:r>
          </a:p>
        </p:txBody>
      </p:sp>
      <p:sp>
        <p:nvSpPr>
          <p:cNvPr id="3" name="Content Placeholder 2">
            <a:extLst>
              <a:ext uri="{FF2B5EF4-FFF2-40B4-BE49-F238E27FC236}">
                <a16:creationId xmlns:a16="http://schemas.microsoft.com/office/drawing/2014/main" id="{AEAD5C17-D024-404C-A786-9A9668D9993D}"/>
              </a:ext>
            </a:extLst>
          </p:cNvPr>
          <p:cNvSpPr>
            <a:spLocks noGrp="1"/>
          </p:cNvSpPr>
          <p:nvPr>
            <p:ph sz="half" idx="1"/>
          </p:nvPr>
        </p:nvSpPr>
        <p:spPr>
          <a:xfrm>
            <a:off x="228603" y="1809750"/>
            <a:ext cx="2743197" cy="3048000"/>
          </a:xfrm>
        </p:spPr>
        <p:txBody>
          <a:bodyPr>
            <a:normAutofit/>
          </a:bodyPr>
          <a:lstStyle/>
          <a:p>
            <a:pPr>
              <a:spcBef>
                <a:spcPts val="0"/>
              </a:spcBef>
              <a:buFontTx/>
              <a:buChar char="-"/>
            </a:pPr>
            <a:r>
              <a:rPr lang="en-US" sz="1800" dirty="0"/>
              <a:t>Prevention: genetic &amp; demographic risk</a:t>
            </a:r>
          </a:p>
          <a:p>
            <a:pPr>
              <a:spcBef>
                <a:spcPts val="0"/>
              </a:spcBef>
              <a:buFontTx/>
              <a:buChar char="-"/>
            </a:pPr>
            <a:endParaRPr lang="en-US" sz="1800" dirty="0"/>
          </a:p>
          <a:p>
            <a:pPr>
              <a:spcBef>
                <a:spcPts val="0"/>
              </a:spcBef>
              <a:buFontTx/>
              <a:buChar char="-"/>
            </a:pPr>
            <a:r>
              <a:rPr lang="en-US" sz="1800" dirty="0"/>
              <a:t>Shared decision making</a:t>
            </a:r>
          </a:p>
          <a:p>
            <a:pPr>
              <a:spcBef>
                <a:spcPts val="0"/>
              </a:spcBef>
              <a:buFontTx/>
              <a:buChar char="-"/>
            </a:pPr>
            <a:endParaRPr lang="en-US" sz="1800" dirty="0"/>
          </a:p>
          <a:p>
            <a:pPr>
              <a:spcBef>
                <a:spcPts val="0"/>
              </a:spcBef>
              <a:buFontTx/>
              <a:buChar char="-"/>
            </a:pPr>
            <a:r>
              <a:rPr lang="en-US" sz="1800" dirty="0"/>
              <a:t>Operative risk calculation</a:t>
            </a:r>
          </a:p>
          <a:p>
            <a:pPr>
              <a:spcBef>
                <a:spcPts val="0"/>
              </a:spcBef>
              <a:buFontTx/>
              <a:buChar char="-"/>
            </a:pPr>
            <a:endParaRPr lang="en-US" sz="1800" dirty="0"/>
          </a:p>
          <a:p>
            <a:pPr>
              <a:spcBef>
                <a:spcPts val="0"/>
              </a:spcBef>
              <a:buFontTx/>
              <a:buChar char="-"/>
            </a:pPr>
            <a:r>
              <a:rPr lang="en-US" sz="1800" dirty="0"/>
              <a:t>Pre-operative planning </a:t>
            </a:r>
          </a:p>
          <a:p>
            <a:pPr marL="0" indent="0">
              <a:spcBef>
                <a:spcPts val="0"/>
              </a:spcBef>
              <a:buNone/>
            </a:pPr>
            <a:endParaRPr lang="en-US" sz="1800" dirty="0"/>
          </a:p>
          <a:p>
            <a:pPr marL="0" indent="0">
              <a:spcBef>
                <a:spcPts val="0"/>
              </a:spcBef>
              <a:buNone/>
            </a:pPr>
            <a:endParaRPr lang="en-US" sz="1800" dirty="0"/>
          </a:p>
        </p:txBody>
      </p:sp>
      <p:cxnSp>
        <p:nvCxnSpPr>
          <p:cNvPr id="7" name="Straight Connector 6">
            <a:extLst>
              <a:ext uri="{FF2B5EF4-FFF2-40B4-BE49-F238E27FC236}">
                <a16:creationId xmlns:a16="http://schemas.microsoft.com/office/drawing/2014/main" id="{11F1A062-820C-4DDC-B912-F8C4E4A565FA}"/>
              </a:ext>
            </a:extLst>
          </p:cNvPr>
          <p:cNvCxnSpPr>
            <a:cxnSpLocks/>
          </p:cNvCxnSpPr>
          <p:nvPr/>
        </p:nvCxnSpPr>
        <p:spPr>
          <a:xfrm>
            <a:off x="3200400" y="1295400"/>
            <a:ext cx="0" cy="3562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BAA122B-0848-4FAB-B22C-71ACD93DD16C}"/>
              </a:ext>
            </a:extLst>
          </p:cNvPr>
          <p:cNvCxnSpPr>
            <a:cxnSpLocks/>
          </p:cNvCxnSpPr>
          <p:nvPr/>
        </p:nvCxnSpPr>
        <p:spPr>
          <a:xfrm>
            <a:off x="6144431" y="1295400"/>
            <a:ext cx="0" cy="356235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FF37419-AD5C-44D2-BC41-FF6ACC576738}"/>
              </a:ext>
            </a:extLst>
          </p:cNvPr>
          <p:cNvSpPr txBox="1"/>
          <p:nvPr/>
        </p:nvSpPr>
        <p:spPr>
          <a:xfrm>
            <a:off x="6635858" y="1271885"/>
            <a:ext cx="2362200" cy="461665"/>
          </a:xfrm>
          <a:prstGeom prst="rect">
            <a:avLst/>
          </a:prstGeom>
          <a:noFill/>
        </p:spPr>
        <p:txBody>
          <a:bodyPr wrap="square" rtlCol="0">
            <a:spAutoFit/>
          </a:bodyPr>
          <a:lstStyle/>
          <a:p>
            <a:pPr algn="ctr"/>
            <a:r>
              <a:rPr lang="en-US" u="sng" dirty="0"/>
              <a:t>Post-Operative</a:t>
            </a:r>
          </a:p>
        </p:txBody>
      </p:sp>
      <p:sp>
        <p:nvSpPr>
          <p:cNvPr id="15" name="TextBox 14">
            <a:extLst>
              <a:ext uri="{FF2B5EF4-FFF2-40B4-BE49-F238E27FC236}">
                <a16:creationId xmlns:a16="http://schemas.microsoft.com/office/drawing/2014/main" id="{AFABAF5A-31AA-4B21-867F-B3BDF628E513}"/>
              </a:ext>
            </a:extLst>
          </p:cNvPr>
          <p:cNvSpPr txBox="1"/>
          <p:nvPr/>
        </p:nvSpPr>
        <p:spPr>
          <a:xfrm>
            <a:off x="3429002" y="1265694"/>
            <a:ext cx="2666990" cy="461665"/>
          </a:xfrm>
          <a:prstGeom prst="rect">
            <a:avLst/>
          </a:prstGeom>
          <a:noFill/>
        </p:spPr>
        <p:txBody>
          <a:bodyPr wrap="square" rtlCol="0">
            <a:spAutoFit/>
          </a:bodyPr>
          <a:lstStyle/>
          <a:p>
            <a:pPr algn="ctr"/>
            <a:r>
              <a:rPr lang="en-US" u="sng" dirty="0"/>
              <a:t>Operating Room</a:t>
            </a:r>
          </a:p>
        </p:txBody>
      </p:sp>
      <p:sp>
        <p:nvSpPr>
          <p:cNvPr id="16" name="TextBox 15">
            <a:extLst>
              <a:ext uri="{FF2B5EF4-FFF2-40B4-BE49-F238E27FC236}">
                <a16:creationId xmlns:a16="http://schemas.microsoft.com/office/drawing/2014/main" id="{5EBC042B-1CC0-46DD-99A1-C3DB0997E0F5}"/>
              </a:ext>
            </a:extLst>
          </p:cNvPr>
          <p:cNvSpPr txBox="1"/>
          <p:nvPr/>
        </p:nvSpPr>
        <p:spPr>
          <a:xfrm>
            <a:off x="533401" y="1265693"/>
            <a:ext cx="2362200" cy="461665"/>
          </a:xfrm>
          <a:prstGeom prst="rect">
            <a:avLst/>
          </a:prstGeom>
          <a:noFill/>
        </p:spPr>
        <p:txBody>
          <a:bodyPr wrap="square" rtlCol="0">
            <a:spAutoFit/>
          </a:bodyPr>
          <a:lstStyle/>
          <a:p>
            <a:pPr algn="ctr"/>
            <a:r>
              <a:rPr lang="en-US" u="sng" dirty="0"/>
              <a:t>Pre-Operative</a:t>
            </a:r>
          </a:p>
        </p:txBody>
      </p:sp>
      <p:sp>
        <p:nvSpPr>
          <p:cNvPr id="17" name="Content Placeholder 2">
            <a:extLst>
              <a:ext uri="{FF2B5EF4-FFF2-40B4-BE49-F238E27FC236}">
                <a16:creationId xmlns:a16="http://schemas.microsoft.com/office/drawing/2014/main" id="{91AB23A2-A9E9-4D0F-8591-FE10EEE97703}"/>
              </a:ext>
            </a:extLst>
          </p:cNvPr>
          <p:cNvSpPr txBox="1">
            <a:spLocks/>
          </p:cNvSpPr>
          <p:nvPr/>
        </p:nvSpPr>
        <p:spPr>
          <a:xfrm>
            <a:off x="3390903" y="1809750"/>
            <a:ext cx="2552698" cy="3048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Bef>
                <a:spcPts val="0"/>
              </a:spcBef>
              <a:spcAft>
                <a:spcPts val="0"/>
              </a:spcAft>
              <a:buFontTx/>
              <a:buChar char="-"/>
            </a:pPr>
            <a:r>
              <a:rPr lang="en-US" sz="1800" dirty="0"/>
              <a:t>Implant design </a:t>
            </a:r>
          </a:p>
          <a:p>
            <a:pPr fontAlgn="auto">
              <a:spcBef>
                <a:spcPts val="0"/>
              </a:spcBef>
              <a:spcAft>
                <a:spcPts val="0"/>
              </a:spcAft>
              <a:buFontTx/>
              <a:buChar char="-"/>
            </a:pPr>
            <a:endParaRPr lang="en-US" sz="1800" dirty="0"/>
          </a:p>
          <a:p>
            <a:pPr fontAlgn="auto">
              <a:spcBef>
                <a:spcPts val="0"/>
              </a:spcBef>
              <a:spcAft>
                <a:spcPts val="0"/>
              </a:spcAft>
              <a:buFontTx/>
              <a:buChar char="-"/>
            </a:pPr>
            <a:r>
              <a:rPr lang="en-US" sz="1800" dirty="0"/>
              <a:t>Intra-operative guidance</a:t>
            </a:r>
          </a:p>
          <a:p>
            <a:pPr fontAlgn="auto">
              <a:spcBef>
                <a:spcPts val="0"/>
              </a:spcBef>
              <a:spcAft>
                <a:spcPts val="0"/>
              </a:spcAft>
              <a:buFontTx/>
              <a:buChar char="-"/>
            </a:pPr>
            <a:endParaRPr lang="en-US" sz="1800" dirty="0"/>
          </a:p>
          <a:p>
            <a:pPr fontAlgn="auto">
              <a:spcBef>
                <a:spcPts val="0"/>
              </a:spcBef>
              <a:spcAft>
                <a:spcPts val="0"/>
              </a:spcAft>
              <a:buFontTx/>
              <a:buChar char="-"/>
            </a:pPr>
            <a:r>
              <a:rPr lang="en-US" sz="1800" dirty="0"/>
              <a:t>Intra-operative robotics</a:t>
            </a:r>
          </a:p>
          <a:p>
            <a:pPr fontAlgn="auto">
              <a:spcBef>
                <a:spcPts val="0"/>
              </a:spcBef>
              <a:spcAft>
                <a:spcPts val="0"/>
              </a:spcAft>
              <a:buFontTx/>
              <a:buChar char="-"/>
            </a:pPr>
            <a:endParaRPr lang="en-US" sz="1800" dirty="0"/>
          </a:p>
          <a:p>
            <a:pPr fontAlgn="auto">
              <a:spcBef>
                <a:spcPts val="0"/>
              </a:spcBef>
              <a:spcAft>
                <a:spcPts val="0"/>
              </a:spcAft>
              <a:buFontTx/>
              <a:buChar char="-"/>
            </a:pPr>
            <a:endParaRPr lang="en-US" sz="1800" dirty="0"/>
          </a:p>
          <a:p>
            <a:pPr fontAlgn="auto">
              <a:spcBef>
                <a:spcPts val="0"/>
              </a:spcBef>
              <a:spcAft>
                <a:spcPts val="0"/>
              </a:spcAft>
              <a:buFontTx/>
              <a:buChar char="-"/>
            </a:pPr>
            <a:endParaRPr lang="en-US" sz="1800" dirty="0"/>
          </a:p>
          <a:p>
            <a:pPr marL="0" indent="0" fontAlgn="auto">
              <a:spcBef>
                <a:spcPts val="0"/>
              </a:spcBef>
              <a:spcAft>
                <a:spcPts val="0"/>
              </a:spcAft>
              <a:buFont typeface="Arial"/>
              <a:buNone/>
            </a:pPr>
            <a:endParaRPr lang="en-US" sz="1800" dirty="0"/>
          </a:p>
          <a:p>
            <a:pPr marL="0" indent="0" fontAlgn="auto">
              <a:spcBef>
                <a:spcPts val="0"/>
              </a:spcBef>
              <a:spcAft>
                <a:spcPts val="0"/>
              </a:spcAft>
              <a:buFont typeface="Arial"/>
              <a:buNone/>
            </a:pPr>
            <a:endParaRPr lang="en-US" sz="1800" dirty="0"/>
          </a:p>
        </p:txBody>
      </p:sp>
      <p:sp>
        <p:nvSpPr>
          <p:cNvPr id="18" name="Content Placeholder 2">
            <a:extLst>
              <a:ext uri="{FF2B5EF4-FFF2-40B4-BE49-F238E27FC236}">
                <a16:creationId xmlns:a16="http://schemas.microsoft.com/office/drawing/2014/main" id="{1EFC527F-E1D6-409C-A7A5-D31C83C782BC}"/>
              </a:ext>
            </a:extLst>
          </p:cNvPr>
          <p:cNvSpPr txBox="1">
            <a:spLocks/>
          </p:cNvSpPr>
          <p:nvPr/>
        </p:nvSpPr>
        <p:spPr>
          <a:xfrm>
            <a:off x="6400804" y="1809750"/>
            <a:ext cx="2687658" cy="3048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Bef>
                <a:spcPts val="0"/>
              </a:spcBef>
              <a:spcAft>
                <a:spcPts val="0"/>
              </a:spcAft>
              <a:buFontTx/>
              <a:buChar char="-"/>
            </a:pPr>
            <a:r>
              <a:rPr lang="en-US" sz="1800" dirty="0"/>
              <a:t>Post-operative monitoring</a:t>
            </a:r>
          </a:p>
          <a:p>
            <a:pPr fontAlgn="auto">
              <a:spcBef>
                <a:spcPts val="0"/>
              </a:spcBef>
              <a:spcAft>
                <a:spcPts val="0"/>
              </a:spcAft>
              <a:buFontTx/>
              <a:buChar char="-"/>
            </a:pPr>
            <a:endParaRPr lang="en-US" sz="1800" dirty="0"/>
          </a:p>
          <a:p>
            <a:pPr fontAlgn="auto">
              <a:spcBef>
                <a:spcPts val="0"/>
              </a:spcBef>
              <a:spcAft>
                <a:spcPts val="0"/>
              </a:spcAft>
              <a:buFontTx/>
              <a:buChar char="-"/>
            </a:pPr>
            <a:r>
              <a:rPr lang="en-US" sz="1800" dirty="0"/>
              <a:t>Recovery and rehabilitation</a:t>
            </a:r>
          </a:p>
          <a:p>
            <a:pPr fontAlgn="auto">
              <a:spcBef>
                <a:spcPts val="0"/>
              </a:spcBef>
              <a:spcAft>
                <a:spcPts val="0"/>
              </a:spcAft>
              <a:buFontTx/>
              <a:buChar char="-"/>
            </a:pPr>
            <a:endParaRPr lang="en-US" sz="1800" dirty="0"/>
          </a:p>
          <a:p>
            <a:pPr fontAlgn="auto">
              <a:spcBef>
                <a:spcPts val="0"/>
              </a:spcBef>
              <a:spcAft>
                <a:spcPts val="0"/>
              </a:spcAft>
              <a:buFontTx/>
              <a:buChar char="-"/>
            </a:pPr>
            <a:r>
              <a:rPr lang="en-US" sz="1800" dirty="0"/>
              <a:t>Evaluating complications</a:t>
            </a:r>
          </a:p>
          <a:p>
            <a:pPr fontAlgn="auto">
              <a:spcBef>
                <a:spcPts val="0"/>
              </a:spcBef>
              <a:spcAft>
                <a:spcPts val="0"/>
              </a:spcAft>
              <a:buFontTx/>
              <a:buChar char="-"/>
            </a:pPr>
            <a:endParaRPr lang="en-US" sz="1800" dirty="0"/>
          </a:p>
          <a:p>
            <a:pPr fontAlgn="auto">
              <a:spcBef>
                <a:spcPts val="0"/>
              </a:spcBef>
              <a:spcAft>
                <a:spcPts val="0"/>
              </a:spcAft>
              <a:buFontTx/>
              <a:buChar char="-"/>
            </a:pPr>
            <a:endParaRPr lang="en-US" sz="1800" dirty="0"/>
          </a:p>
          <a:p>
            <a:pPr marL="0" indent="0" fontAlgn="auto">
              <a:spcBef>
                <a:spcPts val="0"/>
              </a:spcBef>
              <a:spcAft>
                <a:spcPts val="0"/>
              </a:spcAft>
              <a:buFont typeface="Arial"/>
              <a:buNone/>
            </a:pPr>
            <a:endParaRPr lang="en-US" sz="1800" dirty="0"/>
          </a:p>
          <a:p>
            <a:pPr marL="0" indent="0" fontAlgn="auto">
              <a:spcBef>
                <a:spcPts val="0"/>
              </a:spcBef>
              <a:spcAft>
                <a:spcPts val="0"/>
              </a:spcAft>
              <a:buFont typeface="Arial"/>
              <a:buNone/>
            </a:pPr>
            <a:endParaRPr lang="en-US" sz="1800" dirty="0"/>
          </a:p>
        </p:txBody>
      </p:sp>
    </p:spTree>
    <p:extLst>
      <p:ext uri="{BB962C8B-B14F-4D97-AF65-F5344CB8AC3E}">
        <p14:creationId xmlns:p14="http://schemas.microsoft.com/office/powerpoint/2010/main" val="246891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3D4519-E88C-4144-9E8A-78A2F4E18F12}"/>
              </a:ext>
            </a:extLst>
          </p:cNvPr>
          <p:cNvSpPr>
            <a:spLocks noGrp="1"/>
          </p:cNvSpPr>
          <p:nvPr>
            <p:ph type="title"/>
          </p:nvPr>
        </p:nvSpPr>
        <p:spPr>
          <a:xfrm>
            <a:off x="457200" y="777478"/>
            <a:ext cx="8229600" cy="857250"/>
          </a:xfrm>
        </p:spPr>
        <p:txBody>
          <a:bodyPr/>
          <a:lstStyle/>
          <a:p>
            <a:pPr algn="ctr"/>
            <a:r>
              <a:rPr lang="en-US" dirty="0"/>
              <a:t>Thank You</a:t>
            </a:r>
          </a:p>
        </p:txBody>
      </p:sp>
      <p:pic>
        <p:nvPicPr>
          <p:cNvPr id="1026" name="Picture 2" descr="Robot and people vector illustration, cartoon flat machine working together  with scientist characters to analyze data | CanStock">
            <a:extLst>
              <a:ext uri="{FF2B5EF4-FFF2-40B4-BE49-F238E27FC236}">
                <a16:creationId xmlns:a16="http://schemas.microsoft.com/office/drawing/2014/main" id="{D1689824-0121-4C20-A785-3A3AFD668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30"/>
          <a:stretch/>
        </p:blipFill>
        <p:spPr bwMode="auto">
          <a:xfrm>
            <a:off x="2286000" y="1634728"/>
            <a:ext cx="5035904" cy="339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6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8984-AA1E-4E2B-81DD-5CA309AE910A}"/>
              </a:ext>
            </a:extLst>
          </p:cNvPr>
          <p:cNvSpPr>
            <a:spLocks noGrp="1"/>
          </p:cNvSpPr>
          <p:nvPr>
            <p:ph type="title"/>
          </p:nvPr>
        </p:nvSpPr>
        <p:spPr>
          <a:xfrm>
            <a:off x="0" y="408445"/>
            <a:ext cx="9220198" cy="857250"/>
          </a:xfrm>
        </p:spPr>
        <p:txBody>
          <a:bodyPr>
            <a:noAutofit/>
          </a:bodyPr>
          <a:lstStyle/>
          <a:p>
            <a:pPr algn="ctr"/>
            <a:r>
              <a:rPr lang="en-US" sz="2600" b="1" dirty="0"/>
              <a:t>AI Along the Total Joint Arthroplasty Care Continuum</a:t>
            </a:r>
          </a:p>
        </p:txBody>
      </p:sp>
      <p:sp>
        <p:nvSpPr>
          <p:cNvPr id="3" name="Content Placeholder 2">
            <a:extLst>
              <a:ext uri="{FF2B5EF4-FFF2-40B4-BE49-F238E27FC236}">
                <a16:creationId xmlns:a16="http://schemas.microsoft.com/office/drawing/2014/main" id="{AEAD5C17-D024-404C-A786-9A9668D9993D}"/>
              </a:ext>
            </a:extLst>
          </p:cNvPr>
          <p:cNvSpPr>
            <a:spLocks noGrp="1"/>
          </p:cNvSpPr>
          <p:nvPr>
            <p:ph sz="half" idx="1"/>
          </p:nvPr>
        </p:nvSpPr>
        <p:spPr>
          <a:xfrm>
            <a:off x="228603" y="1809750"/>
            <a:ext cx="2743197" cy="3048000"/>
          </a:xfrm>
        </p:spPr>
        <p:txBody>
          <a:bodyPr>
            <a:normAutofit/>
          </a:bodyPr>
          <a:lstStyle/>
          <a:p>
            <a:pPr>
              <a:spcBef>
                <a:spcPts val="0"/>
              </a:spcBef>
              <a:buFontTx/>
              <a:buChar char="-"/>
            </a:pPr>
            <a:r>
              <a:rPr lang="en-US" sz="1800" dirty="0"/>
              <a:t>Prevention: genetic &amp; demographic risk</a:t>
            </a:r>
          </a:p>
          <a:p>
            <a:pPr>
              <a:spcBef>
                <a:spcPts val="0"/>
              </a:spcBef>
              <a:buFontTx/>
              <a:buChar char="-"/>
            </a:pPr>
            <a:endParaRPr lang="en-US" sz="1800" dirty="0"/>
          </a:p>
          <a:p>
            <a:pPr>
              <a:spcBef>
                <a:spcPts val="0"/>
              </a:spcBef>
              <a:buFontTx/>
              <a:buChar char="-"/>
            </a:pPr>
            <a:r>
              <a:rPr lang="en-US" sz="1800" dirty="0"/>
              <a:t>Shared decision making</a:t>
            </a:r>
          </a:p>
          <a:p>
            <a:pPr>
              <a:spcBef>
                <a:spcPts val="0"/>
              </a:spcBef>
              <a:buFontTx/>
              <a:buChar char="-"/>
            </a:pPr>
            <a:endParaRPr lang="en-US" sz="1800" dirty="0"/>
          </a:p>
          <a:p>
            <a:pPr>
              <a:spcBef>
                <a:spcPts val="0"/>
              </a:spcBef>
              <a:buFontTx/>
              <a:buChar char="-"/>
            </a:pPr>
            <a:r>
              <a:rPr lang="en-US" sz="1800" dirty="0"/>
              <a:t>Operative risk calculation</a:t>
            </a:r>
          </a:p>
          <a:p>
            <a:pPr>
              <a:spcBef>
                <a:spcPts val="0"/>
              </a:spcBef>
              <a:buFontTx/>
              <a:buChar char="-"/>
            </a:pPr>
            <a:endParaRPr lang="en-US" sz="1800" dirty="0"/>
          </a:p>
          <a:p>
            <a:pPr>
              <a:spcBef>
                <a:spcPts val="0"/>
              </a:spcBef>
              <a:buFontTx/>
              <a:buChar char="-"/>
            </a:pPr>
            <a:r>
              <a:rPr lang="en-US" sz="1800" dirty="0"/>
              <a:t>Pre-operative planning </a:t>
            </a:r>
          </a:p>
          <a:p>
            <a:pPr marL="0" indent="0">
              <a:spcBef>
                <a:spcPts val="0"/>
              </a:spcBef>
              <a:buNone/>
            </a:pPr>
            <a:endParaRPr lang="en-US" sz="1800" dirty="0"/>
          </a:p>
          <a:p>
            <a:pPr marL="0" indent="0">
              <a:spcBef>
                <a:spcPts val="0"/>
              </a:spcBef>
              <a:buNone/>
            </a:pPr>
            <a:endParaRPr lang="en-US" sz="1800" dirty="0"/>
          </a:p>
        </p:txBody>
      </p:sp>
      <p:cxnSp>
        <p:nvCxnSpPr>
          <p:cNvPr id="7" name="Straight Connector 6">
            <a:extLst>
              <a:ext uri="{FF2B5EF4-FFF2-40B4-BE49-F238E27FC236}">
                <a16:creationId xmlns:a16="http://schemas.microsoft.com/office/drawing/2014/main" id="{11F1A062-820C-4DDC-B912-F8C4E4A565FA}"/>
              </a:ext>
            </a:extLst>
          </p:cNvPr>
          <p:cNvCxnSpPr>
            <a:cxnSpLocks/>
          </p:cNvCxnSpPr>
          <p:nvPr/>
        </p:nvCxnSpPr>
        <p:spPr>
          <a:xfrm>
            <a:off x="3200400" y="1295400"/>
            <a:ext cx="0" cy="35623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BAA122B-0848-4FAB-B22C-71ACD93DD16C}"/>
              </a:ext>
            </a:extLst>
          </p:cNvPr>
          <p:cNvCxnSpPr>
            <a:cxnSpLocks/>
          </p:cNvCxnSpPr>
          <p:nvPr/>
        </p:nvCxnSpPr>
        <p:spPr>
          <a:xfrm>
            <a:off x="6144431" y="1295400"/>
            <a:ext cx="0" cy="356235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FF37419-AD5C-44D2-BC41-FF6ACC576738}"/>
              </a:ext>
            </a:extLst>
          </p:cNvPr>
          <p:cNvSpPr txBox="1"/>
          <p:nvPr/>
        </p:nvSpPr>
        <p:spPr>
          <a:xfrm>
            <a:off x="6635858" y="1271885"/>
            <a:ext cx="2362200" cy="461665"/>
          </a:xfrm>
          <a:prstGeom prst="rect">
            <a:avLst/>
          </a:prstGeom>
          <a:noFill/>
        </p:spPr>
        <p:txBody>
          <a:bodyPr wrap="square" rtlCol="0">
            <a:spAutoFit/>
          </a:bodyPr>
          <a:lstStyle/>
          <a:p>
            <a:pPr algn="ctr"/>
            <a:r>
              <a:rPr lang="en-US" u="sng" dirty="0"/>
              <a:t>Post-Operative</a:t>
            </a:r>
          </a:p>
        </p:txBody>
      </p:sp>
      <p:sp>
        <p:nvSpPr>
          <p:cNvPr id="15" name="TextBox 14">
            <a:extLst>
              <a:ext uri="{FF2B5EF4-FFF2-40B4-BE49-F238E27FC236}">
                <a16:creationId xmlns:a16="http://schemas.microsoft.com/office/drawing/2014/main" id="{AFABAF5A-31AA-4B21-867F-B3BDF628E513}"/>
              </a:ext>
            </a:extLst>
          </p:cNvPr>
          <p:cNvSpPr txBox="1"/>
          <p:nvPr/>
        </p:nvSpPr>
        <p:spPr>
          <a:xfrm>
            <a:off x="3429002" y="1265694"/>
            <a:ext cx="2666990" cy="461665"/>
          </a:xfrm>
          <a:prstGeom prst="rect">
            <a:avLst/>
          </a:prstGeom>
          <a:noFill/>
        </p:spPr>
        <p:txBody>
          <a:bodyPr wrap="square" rtlCol="0">
            <a:spAutoFit/>
          </a:bodyPr>
          <a:lstStyle/>
          <a:p>
            <a:pPr algn="ctr"/>
            <a:r>
              <a:rPr lang="en-US" u="sng" dirty="0"/>
              <a:t>Operating Room</a:t>
            </a:r>
          </a:p>
        </p:txBody>
      </p:sp>
      <p:sp>
        <p:nvSpPr>
          <p:cNvPr id="16" name="TextBox 15">
            <a:extLst>
              <a:ext uri="{FF2B5EF4-FFF2-40B4-BE49-F238E27FC236}">
                <a16:creationId xmlns:a16="http://schemas.microsoft.com/office/drawing/2014/main" id="{5EBC042B-1CC0-46DD-99A1-C3DB0997E0F5}"/>
              </a:ext>
            </a:extLst>
          </p:cNvPr>
          <p:cNvSpPr txBox="1"/>
          <p:nvPr/>
        </p:nvSpPr>
        <p:spPr>
          <a:xfrm>
            <a:off x="533401" y="1265693"/>
            <a:ext cx="2362200" cy="461665"/>
          </a:xfrm>
          <a:prstGeom prst="rect">
            <a:avLst/>
          </a:prstGeom>
          <a:noFill/>
        </p:spPr>
        <p:txBody>
          <a:bodyPr wrap="square" rtlCol="0">
            <a:spAutoFit/>
          </a:bodyPr>
          <a:lstStyle/>
          <a:p>
            <a:pPr algn="ctr"/>
            <a:r>
              <a:rPr lang="en-US" u="sng" dirty="0"/>
              <a:t>Pre-Operative</a:t>
            </a:r>
          </a:p>
        </p:txBody>
      </p:sp>
      <p:sp>
        <p:nvSpPr>
          <p:cNvPr id="17" name="Content Placeholder 2">
            <a:extLst>
              <a:ext uri="{FF2B5EF4-FFF2-40B4-BE49-F238E27FC236}">
                <a16:creationId xmlns:a16="http://schemas.microsoft.com/office/drawing/2014/main" id="{91AB23A2-A9E9-4D0F-8591-FE10EEE97703}"/>
              </a:ext>
            </a:extLst>
          </p:cNvPr>
          <p:cNvSpPr txBox="1">
            <a:spLocks/>
          </p:cNvSpPr>
          <p:nvPr/>
        </p:nvSpPr>
        <p:spPr>
          <a:xfrm>
            <a:off x="3390903" y="1809750"/>
            <a:ext cx="2552698" cy="3048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Bef>
                <a:spcPts val="0"/>
              </a:spcBef>
              <a:spcAft>
                <a:spcPts val="0"/>
              </a:spcAft>
              <a:buFontTx/>
              <a:buChar char="-"/>
            </a:pPr>
            <a:r>
              <a:rPr lang="en-US" sz="1800" dirty="0"/>
              <a:t>Implant design </a:t>
            </a:r>
          </a:p>
          <a:p>
            <a:pPr fontAlgn="auto">
              <a:spcBef>
                <a:spcPts val="0"/>
              </a:spcBef>
              <a:spcAft>
                <a:spcPts val="0"/>
              </a:spcAft>
              <a:buFontTx/>
              <a:buChar char="-"/>
            </a:pPr>
            <a:endParaRPr lang="en-US" sz="1800" dirty="0"/>
          </a:p>
          <a:p>
            <a:pPr fontAlgn="auto">
              <a:spcBef>
                <a:spcPts val="0"/>
              </a:spcBef>
              <a:spcAft>
                <a:spcPts val="0"/>
              </a:spcAft>
              <a:buFontTx/>
              <a:buChar char="-"/>
            </a:pPr>
            <a:r>
              <a:rPr lang="en-US" sz="1800" dirty="0"/>
              <a:t>Intra-operative guidance</a:t>
            </a:r>
          </a:p>
          <a:p>
            <a:pPr fontAlgn="auto">
              <a:spcBef>
                <a:spcPts val="0"/>
              </a:spcBef>
              <a:spcAft>
                <a:spcPts val="0"/>
              </a:spcAft>
              <a:buFontTx/>
              <a:buChar char="-"/>
            </a:pPr>
            <a:endParaRPr lang="en-US" sz="1800" dirty="0"/>
          </a:p>
          <a:p>
            <a:pPr fontAlgn="auto">
              <a:spcBef>
                <a:spcPts val="0"/>
              </a:spcBef>
              <a:spcAft>
                <a:spcPts val="0"/>
              </a:spcAft>
              <a:buFontTx/>
              <a:buChar char="-"/>
            </a:pPr>
            <a:r>
              <a:rPr lang="en-US" sz="1800" dirty="0"/>
              <a:t>Intra-operative robotics</a:t>
            </a:r>
          </a:p>
          <a:p>
            <a:pPr fontAlgn="auto">
              <a:spcBef>
                <a:spcPts val="0"/>
              </a:spcBef>
              <a:spcAft>
                <a:spcPts val="0"/>
              </a:spcAft>
              <a:buFontTx/>
              <a:buChar char="-"/>
            </a:pPr>
            <a:endParaRPr lang="en-US" sz="1800" dirty="0"/>
          </a:p>
          <a:p>
            <a:pPr fontAlgn="auto">
              <a:spcBef>
                <a:spcPts val="0"/>
              </a:spcBef>
              <a:spcAft>
                <a:spcPts val="0"/>
              </a:spcAft>
              <a:buFontTx/>
              <a:buChar char="-"/>
            </a:pPr>
            <a:endParaRPr lang="en-US" sz="1800" dirty="0"/>
          </a:p>
          <a:p>
            <a:pPr fontAlgn="auto">
              <a:spcBef>
                <a:spcPts val="0"/>
              </a:spcBef>
              <a:spcAft>
                <a:spcPts val="0"/>
              </a:spcAft>
              <a:buFontTx/>
              <a:buChar char="-"/>
            </a:pPr>
            <a:endParaRPr lang="en-US" sz="1800" dirty="0"/>
          </a:p>
          <a:p>
            <a:pPr marL="0" indent="0" fontAlgn="auto">
              <a:spcBef>
                <a:spcPts val="0"/>
              </a:spcBef>
              <a:spcAft>
                <a:spcPts val="0"/>
              </a:spcAft>
              <a:buFont typeface="Arial"/>
              <a:buNone/>
            </a:pPr>
            <a:endParaRPr lang="en-US" sz="1800" dirty="0"/>
          </a:p>
          <a:p>
            <a:pPr marL="0" indent="0" fontAlgn="auto">
              <a:spcBef>
                <a:spcPts val="0"/>
              </a:spcBef>
              <a:spcAft>
                <a:spcPts val="0"/>
              </a:spcAft>
              <a:buFont typeface="Arial"/>
              <a:buNone/>
            </a:pPr>
            <a:endParaRPr lang="en-US" sz="1800" dirty="0"/>
          </a:p>
        </p:txBody>
      </p:sp>
      <p:sp>
        <p:nvSpPr>
          <p:cNvPr id="18" name="Content Placeholder 2">
            <a:extLst>
              <a:ext uri="{FF2B5EF4-FFF2-40B4-BE49-F238E27FC236}">
                <a16:creationId xmlns:a16="http://schemas.microsoft.com/office/drawing/2014/main" id="{1EFC527F-E1D6-409C-A7A5-D31C83C782BC}"/>
              </a:ext>
            </a:extLst>
          </p:cNvPr>
          <p:cNvSpPr txBox="1">
            <a:spLocks/>
          </p:cNvSpPr>
          <p:nvPr/>
        </p:nvSpPr>
        <p:spPr>
          <a:xfrm>
            <a:off x="6400804" y="1809750"/>
            <a:ext cx="2687658" cy="3048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Bef>
                <a:spcPts val="0"/>
              </a:spcBef>
              <a:spcAft>
                <a:spcPts val="0"/>
              </a:spcAft>
              <a:buFontTx/>
              <a:buChar char="-"/>
            </a:pPr>
            <a:r>
              <a:rPr lang="en-US" sz="1800" dirty="0"/>
              <a:t>Post-operative monitoring</a:t>
            </a:r>
          </a:p>
          <a:p>
            <a:pPr fontAlgn="auto">
              <a:spcBef>
                <a:spcPts val="0"/>
              </a:spcBef>
              <a:spcAft>
                <a:spcPts val="0"/>
              </a:spcAft>
              <a:buFontTx/>
              <a:buChar char="-"/>
            </a:pPr>
            <a:endParaRPr lang="en-US" sz="1800" dirty="0"/>
          </a:p>
          <a:p>
            <a:pPr fontAlgn="auto">
              <a:spcBef>
                <a:spcPts val="0"/>
              </a:spcBef>
              <a:spcAft>
                <a:spcPts val="0"/>
              </a:spcAft>
              <a:buFontTx/>
              <a:buChar char="-"/>
            </a:pPr>
            <a:r>
              <a:rPr lang="en-US" sz="1800" dirty="0"/>
              <a:t>Recovery and rehabilitation</a:t>
            </a:r>
          </a:p>
          <a:p>
            <a:pPr fontAlgn="auto">
              <a:spcBef>
                <a:spcPts val="0"/>
              </a:spcBef>
              <a:spcAft>
                <a:spcPts val="0"/>
              </a:spcAft>
              <a:buFontTx/>
              <a:buChar char="-"/>
            </a:pPr>
            <a:endParaRPr lang="en-US" sz="1800" dirty="0"/>
          </a:p>
          <a:p>
            <a:pPr fontAlgn="auto">
              <a:spcBef>
                <a:spcPts val="0"/>
              </a:spcBef>
              <a:spcAft>
                <a:spcPts val="0"/>
              </a:spcAft>
              <a:buFontTx/>
              <a:buChar char="-"/>
            </a:pPr>
            <a:r>
              <a:rPr lang="en-US" sz="1800" dirty="0"/>
              <a:t>Evaluating complications</a:t>
            </a:r>
          </a:p>
          <a:p>
            <a:pPr fontAlgn="auto">
              <a:spcBef>
                <a:spcPts val="0"/>
              </a:spcBef>
              <a:spcAft>
                <a:spcPts val="0"/>
              </a:spcAft>
              <a:buFontTx/>
              <a:buChar char="-"/>
            </a:pPr>
            <a:endParaRPr lang="en-US" sz="1800" dirty="0"/>
          </a:p>
          <a:p>
            <a:pPr fontAlgn="auto">
              <a:spcBef>
                <a:spcPts val="0"/>
              </a:spcBef>
              <a:spcAft>
                <a:spcPts val="0"/>
              </a:spcAft>
              <a:buFontTx/>
              <a:buChar char="-"/>
            </a:pPr>
            <a:endParaRPr lang="en-US" sz="1800" dirty="0"/>
          </a:p>
          <a:p>
            <a:pPr marL="0" indent="0" fontAlgn="auto">
              <a:spcBef>
                <a:spcPts val="0"/>
              </a:spcBef>
              <a:spcAft>
                <a:spcPts val="0"/>
              </a:spcAft>
              <a:buFont typeface="Arial"/>
              <a:buNone/>
            </a:pPr>
            <a:endParaRPr lang="en-US" sz="1800" dirty="0"/>
          </a:p>
          <a:p>
            <a:pPr marL="0" indent="0" fontAlgn="auto">
              <a:spcBef>
                <a:spcPts val="0"/>
              </a:spcBef>
              <a:spcAft>
                <a:spcPts val="0"/>
              </a:spcAft>
              <a:buFont typeface="Arial"/>
              <a:buNone/>
            </a:pPr>
            <a:endParaRPr lang="en-US" sz="1800" dirty="0"/>
          </a:p>
        </p:txBody>
      </p:sp>
    </p:spTree>
    <p:extLst>
      <p:ext uri="{BB962C8B-B14F-4D97-AF65-F5344CB8AC3E}">
        <p14:creationId xmlns:p14="http://schemas.microsoft.com/office/powerpoint/2010/main" val="219272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19145D5-05E1-4154-B544-D43DA16DAFD4}"/>
              </a:ext>
            </a:extLst>
          </p:cNvPr>
          <p:cNvGraphicFramePr>
            <a:graphicFrameLocks/>
          </p:cNvGraphicFramePr>
          <p:nvPr>
            <p:extLst>
              <p:ext uri="{D42A27DB-BD31-4B8C-83A1-F6EECF244321}">
                <p14:modId xmlns:p14="http://schemas.microsoft.com/office/powerpoint/2010/main" val="4003036270"/>
              </p:ext>
            </p:extLst>
          </p:nvPr>
        </p:nvGraphicFramePr>
        <p:xfrm>
          <a:off x="1143000" y="857250"/>
          <a:ext cx="6477000" cy="384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932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41EDA4-9038-4258-93F2-1F447A18C1E1}"/>
              </a:ext>
            </a:extLst>
          </p:cNvPr>
          <p:cNvPicPr>
            <a:picLocks noChangeAspect="1"/>
          </p:cNvPicPr>
          <p:nvPr/>
        </p:nvPicPr>
        <p:blipFill>
          <a:blip r:embed="rId3"/>
          <a:stretch>
            <a:fillRect/>
          </a:stretch>
        </p:blipFill>
        <p:spPr>
          <a:xfrm>
            <a:off x="1371600" y="514350"/>
            <a:ext cx="6400800" cy="4166857"/>
          </a:xfrm>
          <a:prstGeom prst="rect">
            <a:avLst/>
          </a:prstGeom>
        </p:spPr>
      </p:pic>
      <p:sp>
        <p:nvSpPr>
          <p:cNvPr id="6" name="TextBox 5">
            <a:extLst>
              <a:ext uri="{FF2B5EF4-FFF2-40B4-BE49-F238E27FC236}">
                <a16:creationId xmlns:a16="http://schemas.microsoft.com/office/drawing/2014/main" id="{3E26CE74-D48A-457B-8B6C-C3D45A81FB88}"/>
              </a:ext>
            </a:extLst>
          </p:cNvPr>
          <p:cNvSpPr txBox="1"/>
          <p:nvPr/>
        </p:nvSpPr>
        <p:spPr>
          <a:xfrm>
            <a:off x="1334530" y="4703917"/>
            <a:ext cx="6765324" cy="338554"/>
          </a:xfrm>
          <a:prstGeom prst="rect">
            <a:avLst/>
          </a:prstGeom>
          <a:noFill/>
        </p:spPr>
        <p:txBody>
          <a:bodyPr wrap="square" rtlCol="0">
            <a:spAutoFit/>
          </a:bodyPr>
          <a:lstStyle/>
          <a:p>
            <a:r>
              <a:rPr lang="en-US" sz="800" dirty="0"/>
              <a:t>Nichol et al. A </a:t>
            </a:r>
            <a:r>
              <a:rPr lang="en-US" sz="800" i="1" dirty="0"/>
              <a:t>Typology of Existing Machine Learning–Based Predictive Analytic Tools Focused on Reducing Costs and Improving Quality </a:t>
            </a:r>
          </a:p>
          <a:p>
            <a:pPr algn="ctr"/>
            <a:r>
              <a:rPr lang="en-US" sz="800" i="1" dirty="0"/>
              <a:t>in Health Care: Systematic Search and Content Analysis</a:t>
            </a:r>
            <a:r>
              <a:rPr lang="en-US" sz="800" dirty="0"/>
              <a:t>. JMIR. 2021</a:t>
            </a:r>
            <a:endParaRPr lang="en-US" sz="800" i="1" dirty="0"/>
          </a:p>
        </p:txBody>
      </p:sp>
    </p:spTree>
    <p:extLst>
      <p:ext uri="{BB962C8B-B14F-4D97-AF65-F5344CB8AC3E}">
        <p14:creationId xmlns:p14="http://schemas.microsoft.com/office/powerpoint/2010/main" val="867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27" y="463981"/>
            <a:ext cx="8229600" cy="857250"/>
          </a:xfrm>
        </p:spPr>
        <p:txBody>
          <a:bodyPr>
            <a:normAutofit/>
          </a:bodyPr>
          <a:lstStyle/>
          <a:p>
            <a:r>
              <a:rPr lang="en-US" dirty="0"/>
              <a:t>AI is not always the answer…</a:t>
            </a:r>
          </a:p>
        </p:txBody>
      </p:sp>
      <p:sp>
        <p:nvSpPr>
          <p:cNvPr id="3" name="Content Placeholder 2"/>
          <p:cNvSpPr>
            <a:spLocks noGrp="1"/>
          </p:cNvSpPr>
          <p:nvPr>
            <p:ph idx="1"/>
          </p:nvPr>
        </p:nvSpPr>
        <p:spPr>
          <a:xfrm>
            <a:off x="457200" y="1425666"/>
            <a:ext cx="5033321" cy="3181350"/>
          </a:xfrm>
        </p:spPr>
        <p:txBody>
          <a:bodyPr>
            <a:noAutofit/>
          </a:bodyPr>
          <a:lstStyle/>
          <a:p>
            <a:r>
              <a:rPr lang="en-US" sz="2200" dirty="0"/>
              <a:t>ML models may not be better than traditional regression for many situations</a:t>
            </a:r>
          </a:p>
          <a:p>
            <a:r>
              <a:rPr lang="en-US" sz="2200" dirty="0"/>
              <a:t>Oosterhoff et al.</a:t>
            </a:r>
          </a:p>
          <a:p>
            <a:pPr lvl="1"/>
            <a:r>
              <a:rPr lang="en-US" sz="2200" dirty="0"/>
              <a:t>Review of the predictive capability of ML vs. LR in 9 data-sets from published MSK studies </a:t>
            </a:r>
          </a:p>
          <a:p>
            <a:pPr lvl="1"/>
            <a:r>
              <a:rPr lang="en-US" sz="2200" dirty="0"/>
              <a:t>C-statistic was 0.01 higher for LR than ML, with a range from -.01 to 0.06</a:t>
            </a:r>
          </a:p>
        </p:txBody>
      </p:sp>
      <p:pic>
        <p:nvPicPr>
          <p:cNvPr id="5" name="Picture 4">
            <a:extLst>
              <a:ext uri="{FF2B5EF4-FFF2-40B4-BE49-F238E27FC236}">
                <a16:creationId xmlns:a16="http://schemas.microsoft.com/office/drawing/2014/main" id="{AFA3C71E-9FF3-41D7-999C-2AD3C7376D8F}"/>
              </a:ext>
            </a:extLst>
          </p:cNvPr>
          <p:cNvPicPr>
            <a:picLocks noChangeAspect="1"/>
          </p:cNvPicPr>
          <p:nvPr/>
        </p:nvPicPr>
        <p:blipFill>
          <a:blip r:embed="rId3"/>
          <a:stretch>
            <a:fillRect/>
          </a:stretch>
        </p:blipFill>
        <p:spPr>
          <a:xfrm>
            <a:off x="5867400" y="1321231"/>
            <a:ext cx="2514600" cy="3390220"/>
          </a:xfrm>
          <a:prstGeom prst="rect">
            <a:avLst/>
          </a:prstGeom>
        </p:spPr>
      </p:pic>
      <p:sp>
        <p:nvSpPr>
          <p:cNvPr id="9" name="TextBox 8">
            <a:extLst>
              <a:ext uri="{FF2B5EF4-FFF2-40B4-BE49-F238E27FC236}">
                <a16:creationId xmlns:a16="http://schemas.microsoft.com/office/drawing/2014/main" id="{6DADD56C-5BEC-4537-8472-B3AAC7FF14DE}"/>
              </a:ext>
            </a:extLst>
          </p:cNvPr>
          <p:cNvSpPr txBox="1"/>
          <p:nvPr/>
        </p:nvSpPr>
        <p:spPr>
          <a:xfrm>
            <a:off x="5490521" y="4711451"/>
            <a:ext cx="38100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Oosterhoff et al. </a:t>
            </a:r>
            <a:r>
              <a:rPr lang="en-US" sz="800" i="1" dirty="0">
                <a:latin typeface="Arial" panose="020B0604020202020204" pitchFamily="34" charset="0"/>
                <a:cs typeface="Arial" panose="020B0604020202020204" pitchFamily="34" charset="0"/>
              </a:rPr>
              <a:t>Feasibility of Machine Learning and Logistic Regression Algorithms to Predict Outcome in Orthopaedic Trauma Surgery. </a:t>
            </a:r>
            <a:r>
              <a:rPr lang="en-US" sz="800" dirty="0">
                <a:latin typeface="Arial" panose="020B0604020202020204" pitchFamily="34" charset="0"/>
                <a:cs typeface="Arial" panose="020B0604020202020204" pitchFamily="34" charset="0"/>
              </a:rPr>
              <a:t>JBJS. 2021</a:t>
            </a:r>
            <a:endParaRPr 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30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3D4519-E88C-4144-9E8A-78A2F4E18F12}"/>
              </a:ext>
            </a:extLst>
          </p:cNvPr>
          <p:cNvSpPr>
            <a:spLocks noGrp="1"/>
          </p:cNvSpPr>
          <p:nvPr>
            <p:ph type="title"/>
          </p:nvPr>
        </p:nvSpPr>
        <p:spPr>
          <a:xfrm>
            <a:off x="457200" y="412748"/>
            <a:ext cx="8229600" cy="857250"/>
          </a:xfrm>
        </p:spPr>
        <p:txBody>
          <a:bodyPr>
            <a:normAutofit fontScale="90000"/>
          </a:bodyPr>
          <a:lstStyle/>
          <a:p>
            <a:r>
              <a:rPr lang="en-US" dirty="0"/>
              <a:t>Predictive Analytics in TJA Pre-Op</a:t>
            </a:r>
          </a:p>
        </p:txBody>
      </p:sp>
      <p:sp>
        <p:nvSpPr>
          <p:cNvPr id="5" name="Content Placeholder 2">
            <a:extLst>
              <a:ext uri="{FF2B5EF4-FFF2-40B4-BE49-F238E27FC236}">
                <a16:creationId xmlns:a16="http://schemas.microsoft.com/office/drawing/2014/main" id="{29539F45-3E09-4605-A3BE-9645ED935078}"/>
              </a:ext>
            </a:extLst>
          </p:cNvPr>
          <p:cNvSpPr>
            <a:spLocks noGrp="1"/>
          </p:cNvSpPr>
          <p:nvPr>
            <p:ph idx="1"/>
          </p:nvPr>
        </p:nvSpPr>
        <p:spPr>
          <a:xfrm>
            <a:off x="190500" y="1200150"/>
            <a:ext cx="8915400" cy="3524252"/>
          </a:xfrm>
        </p:spPr>
        <p:txBody>
          <a:bodyPr>
            <a:noAutofit/>
          </a:bodyPr>
          <a:lstStyle/>
          <a:p>
            <a:r>
              <a:rPr lang="en-US" sz="1600" dirty="0"/>
              <a:t>Predicting disease and progression (Guan et al., </a:t>
            </a:r>
            <a:r>
              <a:rPr lang="en-US" sz="1600" dirty="0" err="1"/>
              <a:t>Schiratti</a:t>
            </a:r>
            <a:r>
              <a:rPr lang="en-US" sz="1600" dirty="0"/>
              <a:t> et al.) </a:t>
            </a:r>
          </a:p>
          <a:p>
            <a:r>
              <a:rPr lang="en-US" sz="1600" dirty="0"/>
              <a:t>Predicting satisfaction and PRO improvements (</a:t>
            </a:r>
            <a:r>
              <a:rPr lang="en-US" sz="1600" dirty="0" err="1"/>
              <a:t>Onsem</a:t>
            </a:r>
            <a:r>
              <a:rPr lang="en-US" sz="1600" dirty="0"/>
              <a:t> et al., Jayakumar et al.)</a:t>
            </a:r>
          </a:p>
          <a:p>
            <a:r>
              <a:rPr lang="en-US" sz="1600" dirty="0"/>
              <a:t>Templating (Kunze et al., </a:t>
            </a:r>
            <a:r>
              <a:rPr lang="en-US" sz="1600" dirty="0" err="1"/>
              <a:t>Huo</a:t>
            </a:r>
            <a:r>
              <a:rPr lang="en-US" sz="1600" dirty="0"/>
              <a:t> et al., </a:t>
            </a:r>
            <a:r>
              <a:rPr lang="en-US" sz="1600" dirty="0" err="1"/>
              <a:t>Polce</a:t>
            </a:r>
            <a:r>
              <a:rPr lang="en-US" sz="1600" dirty="0"/>
              <a:t> et al.)</a:t>
            </a:r>
          </a:p>
          <a:p>
            <a:r>
              <a:rPr lang="en-US" sz="1600" dirty="0"/>
              <a:t>Predicting operative risk </a:t>
            </a:r>
          </a:p>
          <a:p>
            <a:pPr lvl="1"/>
            <a:r>
              <a:rPr lang="en-US" sz="1600" dirty="0"/>
              <a:t>Fracture Risk (Pareek et al.)</a:t>
            </a:r>
          </a:p>
          <a:p>
            <a:pPr lvl="1"/>
            <a:r>
              <a:rPr lang="en-US" sz="1600" dirty="0"/>
              <a:t>Bleeding risk </a:t>
            </a:r>
            <a:r>
              <a:rPr lang="en-US" sz="1600" dirty="0">
                <a:sym typeface="Wingdings" panose="05000000000000000000" pitchFamily="2" charset="2"/>
              </a:rPr>
              <a:t> post-op CBC, TXA (Jo et al.)</a:t>
            </a:r>
            <a:endParaRPr lang="en-US" sz="1600" dirty="0"/>
          </a:p>
          <a:p>
            <a:pPr lvl="1"/>
            <a:r>
              <a:rPr lang="en-US" sz="1600" dirty="0"/>
              <a:t>Pain control issues </a:t>
            </a:r>
            <a:r>
              <a:rPr lang="en-US" sz="1600" dirty="0">
                <a:sym typeface="Wingdings" panose="05000000000000000000" pitchFamily="2" charset="2"/>
              </a:rPr>
              <a:t> type of anesthesia, steroid use (Lopez et al, </a:t>
            </a:r>
            <a:r>
              <a:rPr lang="en-US" sz="1600" dirty="0" err="1">
                <a:sym typeface="Wingdings" panose="05000000000000000000" pitchFamily="2" charset="2"/>
              </a:rPr>
              <a:t>Karharde</a:t>
            </a:r>
            <a:r>
              <a:rPr lang="en-US" sz="1600" dirty="0">
                <a:sym typeface="Wingdings" panose="05000000000000000000" pitchFamily="2" charset="2"/>
              </a:rPr>
              <a:t> et al., Nair et al.)</a:t>
            </a:r>
            <a:endParaRPr lang="en-US" sz="1600" dirty="0"/>
          </a:p>
          <a:p>
            <a:endParaRPr lang="en-US" sz="1600" dirty="0"/>
          </a:p>
          <a:p>
            <a:r>
              <a:rPr lang="en-US" sz="1600" dirty="0"/>
              <a:t>Predicting post-operative complications </a:t>
            </a:r>
          </a:p>
          <a:p>
            <a:pPr lvl="1"/>
            <a:r>
              <a:rPr lang="en-US" sz="1600" dirty="0"/>
              <a:t>Predicting risk of loosening, infection (</a:t>
            </a:r>
            <a:r>
              <a:rPr lang="en-US" sz="1600" dirty="0" err="1"/>
              <a:t>Devana</a:t>
            </a:r>
            <a:r>
              <a:rPr lang="en-US" sz="1600" dirty="0"/>
              <a:t> et al, </a:t>
            </a:r>
            <a:r>
              <a:rPr lang="en-US" sz="1600" dirty="0" err="1"/>
              <a:t>Klemt</a:t>
            </a:r>
            <a:r>
              <a:rPr lang="en-US" sz="1600" dirty="0"/>
              <a:t> et al., </a:t>
            </a:r>
            <a:r>
              <a:rPr lang="en-US" sz="1600" dirty="0" err="1"/>
              <a:t>Yelo</a:t>
            </a:r>
            <a:r>
              <a:rPr lang="en-US" sz="1600" dirty="0"/>
              <a:t> et al)</a:t>
            </a:r>
          </a:p>
          <a:p>
            <a:pPr lvl="1"/>
            <a:r>
              <a:rPr lang="en-US" sz="1600" dirty="0"/>
              <a:t>TKA: predicting stiffness, instability (Bataller et al., </a:t>
            </a:r>
            <a:r>
              <a:rPr lang="en-US" sz="1600" dirty="0" err="1"/>
              <a:t>Katakam</a:t>
            </a:r>
            <a:r>
              <a:rPr lang="en-US" sz="1600" dirty="0"/>
              <a:t> et al.)</a:t>
            </a:r>
          </a:p>
          <a:p>
            <a:pPr lvl="1"/>
            <a:r>
              <a:rPr lang="en-US" sz="1600" dirty="0"/>
              <a:t>THA: predicting risk of dislocation, osteolysis, metal reaction (Shah et al., Langton et al.)</a:t>
            </a:r>
          </a:p>
          <a:p>
            <a:pPr lvl="1"/>
            <a:endParaRPr lang="en-US" sz="1600" dirty="0"/>
          </a:p>
        </p:txBody>
      </p:sp>
    </p:spTree>
    <p:extLst>
      <p:ext uri="{BB962C8B-B14F-4D97-AF65-F5344CB8AC3E}">
        <p14:creationId xmlns:p14="http://schemas.microsoft.com/office/powerpoint/2010/main" val="190726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3D4519-E88C-4144-9E8A-78A2F4E18F12}"/>
              </a:ext>
            </a:extLst>
          </p:cNvPr>
          <p:cNvSpPr>
            <a:spLocks noGrp="1"/>
          </p:cNvSpPr>
          <p:nvPr>
            <p:ph type="title"/>
          </p:nvPr>
        </p:nvSpPr>
        <p:spPr>
          <a:xfrm>
            <a:off x="475735" y="361950"/>
            <a:ext cx="8229600" cy="857250"/>
          </a:xfrm>
        </p:spPr>
        <p:txBody>
          <a:bodyPr/>
          <a:lstStyle/>
          <a:p>
            <a:pPr algn="ctr"/>
            <a:r>
              <a:rPr lang="en-US" dirty="0"/>
              <a:t>Pre-Operative Imaging </a:t>
            </a:r>
          </a:p>
        </p:txBody>
      </p:sp>
      <p:pic>
        <p:nvPicPr>
          <p:cNvPr id="7" name="Picture 6">
            <a:extLst>
              <a:ext uri="{FF2B5EF4-FFF2-40B4-BE49-F238E27FC236}">
                <a16:creationId xmlns:a16="http://schemas.microsoft.com/office/drawing/2014/main" id="{74851CB8-1A6A-48A7-B3E3-527EDB463768}"/>
              </a:ext>
            </a:extLst>
          </p:cNvPr>
          <p:cNvPicPr>
            <a:picLocks noChangeAspect="1"/>
          </p:cNvPicPr>
          <p:nvPr/>
        </p:nvPicPr>
        <p:blipFill rotWithShape="1">
          <a:blip r:embed="rId3"/>
          <a:srcRect r="35920"/>
          <a:stretch/>
        </p:blipFill>
        <p:spPr>
          <a:xfrm>
            <a:off x="304800" y="1207789"/>
            <a:ext cx="4870555" cy="3573761"/>
          </a:xfrm>
          <a:prstGeom prst="rect">
            <a:avLst/>
          </a:prstGeom>
        </p:spPr>
      </p:pic>
      <p:pic>
        <p:nvPicPr>
          <p:cNvPr id="9" name="Picture 8">
            <a:extLst>
              <a:ext uri="{FF2B5EF4-FFF2-40B4-BE49-F238E27FC236}">
                <a16:creationId xmlns:a16="http://schemas.microsoft.com/office/drawing/2014/main" id="{D2E66B99-0863-4B27-A3F8-8C2296170274}"/>
              </a:ext>
            </a:extLst>
          </p:cNvPr>
          <p:cNvPicPr>
            <a:picLocks noChangeAspect="1"/>
          </p:cNvPicPr>
          <p:nvPr/>
        </p:nvPicPr>
        <p:blipFill>
          <a:blip r:embed="rId4"/>
          <a:stretch>
            <a:fillRect/>
          </a:stretch>
        </p:blipFill>
        <p:spPr>
          <a:xfrm>
            <a:off x="5842819" y="1581150"/>
            <a:ext cx="2813155" cy="3031721"/>
          </a:xfrm>
          <a:prstGeom prst="rect">
            <a:avLst/>
          </a:prstGeom>
        </p:spPr>
      </p:pic>
      <p:sp>
        <p:nvSpPr>
          <p:cNvPr id="5" name="TextBox 4">
            <a:extLst>
              <a:ext uri="{FF2B5EF4-FFF2-40B4-BE49-F238E27FC236}">
                <a16:creationId xmlns:a16="http://schemas.microsoft.com/office/drawing/2014/main" id="{01A9374D-69A1-4CA1-89CA-147E7D103619}"/>
              </a:ext>
            </a:extLst>
          </p:cNvPr>
          <p:cNvSpPr txBox="1"/>
          <p:nvPr/>
        </p:nvSpPr>
        <p:spPr>
          <a:xfrm>
            <a:off x="835077" y="4781550"/>
            <a:ext cx="3810000" cy="338554"/>
          </a:xfrm>
          <a:prstGeom prst="rect">
            <a:avLst/>
          </a:prstGeom>
          <a:noFill/>
        </p:spPr>
        <p:txBody>
          <a:bodyPr wrap="square" rtlCol="0">
            <a:spAutoFit/>
          </a:bodyPr>
          <a:lstStyle/>
          <a:p>
            <a:r>
              <a:rPr lang="en-US" sz="800" dirty="0" err="1">
                <a:latin typeface="Arial" panose="020B0604020202020204" pitchFamily="34" charset="0"/>
                <a:cs typeface="Arial" panose="020B0604020202020204" pitchFamily="34" charset="0"/>
              </a:rPr>
              <a:t>Caliva</a:t>
            </a:r>
            <a:r>
              <a:rPr lang="en-US" sz="800" dirty="0">
                <a:latin typeface="Arial" panose="020B0604020202020204" pitchFamily="34" charset="0"/>
                <a:cs typeface="Arial" panose="020B0604020202020204" pitchFamily="34" charset="0"/>
              </a:rPr>
              <a:t> et al. Studying osteoarthritis with artificial intelligence applied to magnetic</a:t>
            </a:r>
          </a:p>
          <a:p>
            <a:r>
              <a:rPr lang="en-US" sz="800" dirty="0">
                <a:latin typeface="Arial" panose="020B0604020202020204" pitchFamily="34" charset="0"/>
                <a:cs typeface="Arial" panose="020B0604020202020204" pitchFamily="34" charset="0"/>
              </a:rPr>
              <a:t>resonance imaging. 2022. Nature Reviews</a:t>
            </a:r>
            <a:endParaRPr 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26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3D4519-E88C-4144-9E8A-78A2F4E18F12}"/>
              </a:ext>
            </a:extLst>
          </p:cNvPr>
          <p:cNvSpPr>
            <a:spLocks noGrp="1"/>
          </p:cNvSpPr>
          <p:nvPr>
            <p:ph type="title"/>
          </p:nvPr>
        </p:nvSpPr>
        <p:spPr>
          <a:xfrm>
            <a:off x="457200" y="777478"/>
            <a:ext cx="8229600" cy="857250"/>
          </a:xfrm>
        </p:spPr>
        <p:txBody>
          <a:bodyPr/>
          <a:lstStyle/>
          <a:p>
            <a:r>
              <a:rPr lang="en-US" dirty="0"/>
              <a:t>Intra-Op Guidance </a:t>
            </a:r>
          </a:p>
        </p:txBody>
      </p:sp>
      <p:sp>
        <p:nvSpPr>
          <p:cNvPr id="5" name="Content Placeholder 2">
            <a:extLst>
              <a:ext uri="{FF2B5EF4-FFF2-40B4-BE49-F238E27FC236}">
                <a16:creationId xmlns:a16="http://schemas.microsoft.com/office/drawing/2014/main" id="{29539F45-3E09-4605-A3BE-9645ED935078}"/>
              </a:ext>
            </a:extLst>
          </p:cNvPr>
          <p:cNvSpPr>
            <a:spLocks noGrp="1"/>
          </p:cNvSpPr>
          <p:nvPr>
            <p:ph idx="1"/>
          </p:nvPr>
        </p:nvSpPr>
        <p:spPr>
          <a:xfrm>
            <a:off x="152400" y="1771650"/>
            <a:ext cx="4572000" cy="2914650"/>
          </a:xfrm>
        </p:spPr>
        <p:txBody>
          <a:bodyPr>
            <a:normAutofit fontScale="70000" lnSpcReduction="20000"/>
          </a:bodyPr>
          <a:lstStyle/>
          <a:p>
            <a:r>
              <a:rPr lang="en-US" dirty="0"/>
              <a:t>THA (</a:t>
            </a:r>
            <a:r>
              <a:rPr lang="en-US" dirty="0" err="1"/>
              <a:t>Rouzrokh</a:t>
            </a:r>
            <a:r>
              <a:rPr lang="en-US" dirty="0"/>
              <a:t> et al.)</a:t>
            </a:r>
          </a:p>
          <a:p>
            <a:pPr lvl="1"/>
            <a:r>
              <a:rPr lang="en-US" dirty="0"/>
              <a:t>Version/Inclination/Offset</a:t>
            </a:r>
          </a:p>
          <a:p>
            <a:pPr lvl="1"/>
            <a:r>
              <a:rPr lang="en-US" dirty="0"/>
              <a:t>Fracture</a:t>
            </a:r>
          </a:p>
          <a:p>
            <a:pPr lvl="1"/>
            <a:r>
              <a:rPr lang="en-US" dirty="0"/>
              <a:t>Stability</a:t>
            </a:r>
          </a:p>
          <a:p>
            <a:pPr lvl="1"/>
            <a:endParaRPr lang="en-US" dirty="0"/>
          </a:p>
          <a:p>
            <a:r>
              <a:rPr lang="en-US" dirty="0"/>
              <a:t>TKA (</a:t>
            </a:r>
            <a:r>
              <a:rPr lang="en-US" dirty="0" err="1"/>
              <a:t>Verstraete</a:t>
            </a:r>
            <a:r>
              <a:rPr lang="en-US" dirty="0"/>
              <a:t> et al.)</a:t>
            </a:r>
          </a:p>
          <a:p>
            <a:pPr lvl="1"/>
            <a:r>
              <a:rPr lang="en-US" dirty="0"/>
              <a:t>Patellar tracking</a:t>
            </a:r>
          </a:p>
          <a:p>
            <a:pPr lvl="1"/>
            <a:r>
              <a:rPr lang="en-US" dirty="0"/>
              <a:t>Rotation of implants</a:t>
            </a:r>
          </a:p>
          <a:p>
            <a:pPr lvl="1"/>
            <a:r>
              <a:rPr lang="en-US" dirty="0"/>
              <a:t>Balancing</a:t>
            </a:r>
          </a:p>
        </p:txBody>
      </p:sp>
      <p:pic>
        <p:nvPicPr>
          <p:cNvPr id="3074" name="Picture 2" descr="Reproducing the Hip Anatomy: Intraoperative Planning and Assistive Devices  (CAS, Robotics) | SpringerLink">
            <a:extLst>
              <a:ext uri="{FF2B5EF4-FFF2-40B4-BE49-F238E27FC236}">
                <a16:creationId xmlns:a16="http://schemas.microsoft.com/office/drawing/2014/main" id="{AEA62C62-22F3-45FF-BB1B-2F8623226B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49821"/>
            <a:ext cx="4419600" cy="241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1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3D4519-E88C-4144-9E8A-78A2F4E18F12}"/>
              </a:ext>
            </a:extLst>
          </p:cNvPr>
          <p:cNvSpPr>
            <a:spLocks noGrp="1"/>
          </p:cNvSpPr>
          <p:nvPr>
            <p:ph type="title"/>
          </p:nvPr>
        </p:nvSpPr>
        <p:spPr>
          <a:xfrm>
            <a:off x="457200" y="457200"/>
            <a:ext cx="8229600" cy="857250"/>
          </a:xfrm>
        </p:spPr>
        <p:txBody>
          <a:bodyPr/>
          <a:lstStyle/>
          <a:p>
            <a:r>
              <a:rPr lang="en-US" dirty="0"/>
              <a:t>Intra-Op Robotics</a:t>
            </a:r>
          </a:p>
        </p:txBody>
      </p:sp>
      <p:sp>
        <p:nvSpPr>
          <p:cNvPr id="5" name="Content Placeholder 2">
            <a:extLst>
              <a:ext uri="{FF2B5EF4-FFF2-40B4-BE49-F238E27FC236}">
                <a16:creationId xmlns:a16="http://schemas.microsoft.com/office/drawing/2014/main" id="{29539F45-3E09-4605-A3BE-9645ED935078}"/>
              </a:ext>
            </a:extLst>
          </p:cNvPr>
          <p:cNvSpPr>
            <a:spLocks noGrp="1"/>
          </p:cNvSpPr>
          <p:nvPr>
            <p:ph idx="1"/>
          </p:nvPr>
        </p:nvSpPr>
        <p:spPr>
          <a:xfrm>
            <a:off x="457200" y="1771650"/>
            <a:ext cx="4114800" cy="2914650"/>
          </a:xfrm>
        </p:spPr>
        <p:txBody>
          <a:bodyPr>
            <a:normAutofit fontScale="77500" lnSpcReduction="20000"/>
          </a:bodyPr>
          <a:lstStyle/>
          <a:p>
            <a:pPr marL="0" indent="0">
              <a:buNone/>
            </a:pPr>
            <a:endParaRPr lang="en-US" dirty="0"/>
          </a:p>
          <a:p>
            <a:pPr marL="0" indent="0">
              <a:buNone/>
            </a:pPr>
            <a:r>
              <a:rPr lang="en-US" dirty="0"/>
              <a:t>2D to 3D conversion of images</a:t>
            </a:r>
          </a:p>
          <a:p>
            <a:r>
              <a:rPr lang="en-US" dirty="0"/>
              <a:t>Replacing the need for a pre-op CT scan</a:t>
            </a:r>
          </a:p>
          <a:p>
            <a:r>
              <a:rPr lang="en-US" dirty="0"/>
              <a:t>Quicker Registration</a:t>
            </a:r>
          </a:p>
          <a:p>
            <a:r>
              <a:rPr lang="en-US" dirty="0"/>
              <a:t>Less Invasive Array Placement</a:t>
            </a:r>
          </a:p>
          <a:p>
            <a:endParaRPr lang="en-US" dirty="0"/>
          </a:p>
          <a:p>
            <a:endParaRPr lang="en-US" dirty="0"/>
          </a:p>
        </p:txBody>
      </p:sp>
      <p:pic>
        <p:nvPicPr>
          <p:cNvPr id="3" name="Picture 2">
            <a:extLst>
              <a:ext uri="{FF2B5EF4-FFF2-40B4-BE49-F238E27FC236}">
                <a16:creationId xmlns:a16="http://schemas.microsoft.com/office/drawing/2014/main" id="{DE2CAAB4-861D-4C97-ABC0-BE4D44E514DA}"/>
              </a:ext>
            </a:extLst>
          </p:cNvPr>
          <p:cNvPicPr>
            <a:picLocks noChangeAspect="1"/>
          </p:cNvPicPr>
          <p:nvPr/>
        </p:nvPicPr>
        <p:blipFill>
          <a:blip r:embed="rId3"/>
          <a:stretch>
            <a:fillRect/>
          </a:stretch>
        </p:blipFill>
        <p:spPr>
          <a:xfrm>
            <a:off x="4724400" y="1733550"/>
            <a:ext cx="4267200" cy="2056349"/>
          </a:xfrm>
          <a:prstGeom prst="rect">
            <a:avLst/>
          </a:prstGeom>
        </p:spPr>
      </p:pic>
      <p:pic>
        <p:nvPicPr>
          <p:cNvPr id="2050" name="Picture 2" descr="Impacting medical cases with the world's first FDA AI x-ray product – Zebra  Medical Vision's AI1 solutions | NOAH Digital - NOAH Conference">
            <a:extLst>
              <a:ext uri="{FF2B5EF4-FFF2-40B4-BE49-F238E27FC236}">
                <a16:creationId xmlns:a16="http://schemas.microsoft.com/office/drawing/2014/main" id="{9AA01755-0EE3-4368-BA2C-832E4599D5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300" y="3810178"/>
            <a:ext cx="12954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87156"/>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7366</TotalTime>
  <Words>1800</Words>
  <Application>Microsoft Office PowerPoint</Application>
  <PresentationFormat>On-screen Show (16:9)</PresentationFormat>
  <Paragraphs>261</Paragraphs>
  <Slides>15</Slides>
  <Notes>15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Arial Black</vt:lpstr>
      <vt:lpstr>Calibri</vt:lpstr>
      <vt:lpstr>16-9 Cover</vt:lpstr>
      <vt:lpstr>16-9 Light Background</vt:lpstr>
      <vt:lpstr>16-9 White Backgroud</vt:lpstr>
      <vt:lpstr>PowerPoint Presentation</vt:lpstr>
      <vt:lpstr>AI Along the Total Joint Arthroplasty Care Continuum</vt:lpstr>
      <vt:lpstr>PowerPoint Presentation</vt:lpstr>
      <vt:lpstr>PowerPoint Presentation</vt:lpstr>
      <vt:lpstr>AI is not always the answer…</vt:lpstr>
      <vt:lpstr>Predictive Analytics in TJA Pre-Op</vt:lpstr>
      <vt:lpstr>Pre-Operative Imaging </vt:lpstr>
      <vt:lpstr>Intra-Op Guidance </vt:lpstr>
      <vt:lpstr>Intra-Op Robotics</vt:lpstr>
      <vt:lpstr>NLP to collect billable codes</vt:lpstr>
      <vt:lpstr>Post-operative monitoring</vt:lpstr>
      <vt:lpstr>Post-Operative Recovery</vt:lpstr>
      <vt:lpstr>PowerPoint Presentation</vt:lpstr>
      <vt:lpstr>AI Along the Total Joint Arthroplasty Care Continuum</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Romil Shah</cp:lastModifiedBy>
  <cp:revision>418</cp:revision>
  <cp:lastPrinted>2011-01-24T02:49:42Z</cp:lastPrinted>
  <dcterms:created xsi:type="dcterms:W3CDTF">2011-06-30T15:04:08Z</dcterms:created>
  <dcterms:modified xsi:type="dcterms:W3CDTF">2022-03-25T12:59:19Z</dcterms:modified>
  <cp:category/>
</cp:coreProperties>
</file>