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59" r:id="rId2"/>
    <p:sldMasterId id="2147483669" r:id="rId3"/>
  </p:sldMasterIdLst>
  <p:notesMasterIdLst>
    <p:notesMasterId r:id="rId20"/>
  </p:notesMasterIdLst>
  <p:sldIdLst>
    <p:sldId id="711" r:id="rId4"/>
    <p:sldId id="714" r:id="rId5"/>
    <p:sldId id="715" r:id="rId6"/>
    <p:sldId id="735" r:id="rId7"/>
    <p:sldId id="709" r:id="rId8"/>
    <p:sldId id="708" r:id="rId9"/>
    <p:sldId id="712" r:id="rId10"/>
    <p:sldId id="718" r:id="rId11"/>
    <p:sldId id="736" r:id="rId12"/>
    <p:sldId id="720" r:id="rId13"/>
    <p:sldId id="731" r:id="rId14"/>
    <p:sldId id="719" r:id="rId15"/>
    <p:sldId id="733" r:id="rId16"/>
    <p:sldId id="726" r:id="rId17"/>
    <p:sldId id="730" r:id="rId18"/>
    <p:sldId id="734" r:id="rId19"/>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14"/>
            <p14:sldId id="715"/>
            <p14:sldId id="735"/>
            <p14:sldId id="709"/>
            <p14:sldId id="708"/>
            <p14:sldId id="712"/>
            <p14:sldId id="718"/>
            <p14:sldId id="736"/>
            <p14:sldId id="720"/>
            <p14:sldId id="731"/>
            <p14:sldId id="719"/>
            <p14:sldId id="733"/>
            <p14:sldId id="726"/>
            <p14:sldId id="730"/>
            <p14:sldId id="73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9640" autoAdjust="0"/>
  </p:normalViewPr>
  <p:slideViewPr>
    <p:cSldViewPr>
      <p:cViewPr varScale="1">
        <p:scale>
          <a:sx n="63" d="100"/>
          <a:sy n="63" d="100"/>
        </p:scale>
        <p:origin x="1396"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3/25/2022</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FDA approval is the next big step</a:t>
            </a:r>
          </a:p>
          <a:p>
            <a:pPr marL="171450" indent="-171450">
              <a:buFont typeface="Arial" panose="020B0604020202020204" pitchFamily="34" charset="0"/>
              <a:buChar char="•"/>
            </a:pPr>
            <a:r>
              <a:rPr lang="en-US" dirty="0"/>
              <a:t>The big difference with AI projects is that AI projects constantly update, and therefore require a different set of regulations before updates are administered</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1922527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Essentially, this means that each product or project must account for expected changes with an ACP.</a:t>
            </a:r>
          </a:p>
          <a:p>
            <a:pPr marL="171450" indent="-171450">
              <a:buFont typeface="Arial" panose="020B0604020202020204" pitchFamily="34" charset="0"/>
              <a:buChar char="•"/>
            </a:pPr>
            <a:r>
              <a:rPr lang="en-US" dirty="0"/>
              <a:t>Understanding what types of modifications are possible: </a:t>
            </a:r>
          </a:p>
          <a:p>
            <a:pPr marL="685800" lvl="1" indent="-228600">
              <a:buAutoNum type="arabicPeriod"/>
            </a:pPr>
            <a:r>
              <a:rPr lang="en-US" dirty="0"/>
              <a:t>Modifications to performance which includes changing the algorithm structure itself</a:t>
            </a:r>
          </a:p>
          <a:p>
            <a:pPr marL="685800" lvl="1" indent="-228600">
              <a:buAutoNum type="arabicPeriod"/>
            </a:pPr>
            <a:r>
              <a:rPr lang="en-US" dirty="0"/>
              <a:t>Modifications to the inputs itself, either from a new source or using new input variable types</a:t>
            </a:r>
          </a:p>
          <a:p>
            <a:pPr marL="685800" lvl="1" indent="-228600">
              <a:buAutoNum type="arabicPeriod"/>
            </a:pPr>
            <a:r>
              <a:rPr lang="en-US" dirty="0"/>
              <a:t>Modifications to the algorithms intended use, either to a new population or for a new physiology</a:t>
            </a:r>
          </a:p>
          <a:p>
            <a:pPr marL="457200" lvl="1" indent="0">
              <a:buNone/>
            </a:pPr>
            <a:endParaRPr lang="en-US" dirty="0"/>
          </a:p>
          <a:p>
            <a:pPr marL="457200" lvl="1" indent="0">
              <a:buNone/>
            </a:pPr>
            <a:r>
              <a:rPr lang="en-US" dirty="0"/>
              <a:t>Before coming the market, developing a comprehensive ACP will prevent the need for new FDA applications each type a ML model updates itself</a:t>
            </a:r>
          </a:p>
          <a:p>
            <a:pPr marL="457200" lvl="1" indent="0">
              <a:buNone/>
            </a:pPr>
            <a:endParaRPr lang="en-US" dirty="0"/>
          </a:p>
          <a:p>
            <a:pPr marL="457200" lvl="1" indent="0">
              <a:buNone/>
            </a:pPr>
            <a:endParaRPr lang="en-US" dirty="0"/>
          </a:p>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371364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Perceptions of AI are somewhat skewed currently. </a:t>
            </a:r>
          </a:p>
          <a:p>
            <a:pPr marL="171450" indent="-171450">
              <a:buFont typeface="Arial" panose="020B0604020202020204" pitchFamily="34" charset="0"/>
              <a:buChar char="•"/>
            </a:pPr>
            <a:r>
              <a:rPr lang="en-US" dirty="0"/>
              <a:t>This is a study on 98 healthcare professionals (58 of which were doctors or nurses). 64% of providers have never come across AI, almost 90% don’t understand the difference between types of ML, 80% think there are significant privacy issues with AI, and 40% of providers agree with the statement “AI is more dangerous than nuclear weapons.” </a:t>
            </a:r>
          </a:p>
          <a:p>
            <a:pPr marL="171450" indent="-171450">
              <a:buFont typeface="Arial" panose="020B0604020202020204" pitchFamily="34" charset="0"/>
              <a:buChar char="•"/>
            </a:pPr>
            <a:r>
              <a:rPr lang="en-US" dirty="0"/>
              <a:t>Clearly, education about what AI is and how it can be helpful is needed for providers</a:t>
            </a:r>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255971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But it is also needed for patients</a:t>
            </a:r>
          </a:p>
          <a:p>
            <a:pPr marL="171450" indent="-171450">
              <a:buFont typeface="Arial" panose="020B0604020202020204" pitchFamily="34" charset="0"/>
              <a:buChar char="•"/>
            </a:pPr>
            <a:r>
              <a:rPr lang="en-US" dirty="0"/>
              <a:t>This is a cross-sectional survey of 408 patients at a teaching hospital in the UK answering questions about AI</a:t>
            </a:r>
          </a:p>
          <a:p>
            <a:pPr marL="171450" indent="-171450">
              <a:buFont typeface="Arial" panose="020B0604020202020204" pitchFamily="34" charset="0"/>
              <a:buChar char="•"/>
            </a:pPr>
            <a:r>
              <a:rPr lang="en-US" dirty="0"/>
              <a:t>45% of patients do not trust AI, 55% of patients are unsure if the use of AI in predictive analytics have benefits which outweigh risks </a:t>
            </a:r>
          </a:p>
          <a:p>
            <a:pPr marL="171450" indent="-171450">
              <a:buFont typeface="Arial" panose="020B0604020202020204" pitchFamily="34" charset="0"/>
              <a:buChar char="•"/>
            </a:pPr>
            <a:r>
              <a:rPr lang="en-US" dirty="0"/>
              <a:t>Patient education is needed to help patients understand what AI is</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206342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these barriers are completed, we come to a mature market where private platforms across the care continuum are symbiotic with each other, and many open source platforms that providers can iterate on</a:t>
            </a:r>
          </a:p>
          <a:p>
            <a:pPr marL="171450" indent="-171450">
              <a:buFont typeface="Arial" panose="020B0604020202020204" pitchFamily="34" charset="0"/>
              <a:buChar char="•"/>
            </a:pPr>
            <a:r>
              <a:rPr lang="en-US" dirty="0"/>
              <a:t>Like any technology, this will have barriers as well like ROI, ethics, and external validity. Early in this time period there will be an emphasis on trying to get reimbursement for AI platforms so that they are financially viable</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335036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wanted to end the symposium with some steps how to get involved with the AI onslaught that is coming.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29447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being here on the last session on Friday!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16</a:t>
            </a:fld>
            <a:endParaRPr lang="en-US"/>
          </a:p>
        </p:txBody>
      </p:sp>
    </p:spTree>
    <p:extLst>
      <p:ext uri="{BB962C8B-B14F-4D97-AF65-F5344CB8AC3E}">
        <p14:creationId xmlns:p14="http://schemas.microsoft.com/office/powerpoint/2010/main" val="118082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wanted to talk about this in the framework of an adoption curve. Essentially it is a logarithmic curve which demonstrates adoption and the things that are needed before exponential growth in adoption. </a:t>
            </a:r>
          </a:p>
          <a:p>
            <a:pPr marL="171450" indent="-171450">
              <a:buFont typeface="Arial" panose="020B0604020202020204" pitchFamily="34" charset="0"/>
              <a:buChar char="•"/>
            </a:pPr>
            <a:r>
              <a:rPr lang="en-US" dirty="0"/>
              <a:t>We will focus on phase 1 and phase 2 in this talk as this is what we will see in terms of barriers in the next 10 years</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348703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Phase 1: essentially has several fragmented projects which come up around this time with no clear winners or defining projects yet. </a:t>
            </a:r>
          </a:p>
          <a:p>
            <a:pPr marL="171450" indent="-171450">
              <a:buFont typeface="Arial" panose="020B0604020202020204" pitchFamily="34" charset="0"/>
              <a:buChar char="•"/>
            </a:pPr>
            <a:r>
              <a:rPr lang="en-US" dirty="0"/>
              <a:t>The barriers that we see here are a lack of use cases, data integrity &amp; bias, and a difficulty with creating, evaluating, and interpreting results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340845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would say that coming up with use cases is no longer an issue in AI. </a:t>
            </a:r>
          </a:p>
          <a:p>
            <a:pPr marL="171450" indent="-171450">
              <a:buFont typeface="Arial" panose="020B0604020202020204" pitchFamily="34" charset="0"/>
              <a:buChar char="•"/>
            </a:pPr>
            <a:r>
              <a:rPr lang="en-US" dirty="0"/>
              <a:t>The chart on the left is the amount of AI articles published in healthcare journals per year, it has skyrocketed in recent years. </a:t>
            </a:r>
          </a:p>
          <a:p>
            <a:pPr marL="171450" indent="-171450">
              <a:buFont typeface="Arial" panose="020B0604020202020204" pitchFamily="34" charset="0"/>
              <a:buChar char="•"/>
            </a:pPr>
            <a:r>
              <a:rPr lang="en-US" dirty="0"/>
              <a:t>The chart on the right is a chart of where VC money has gone in the past 3 years in terms of MSK digital health, 50% of which has gone into AI related tech showing that many products are soon to be on the market</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423654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thing that is a big issue is the reporting and interpretability of AI projects </a:t>
            </a:r>
          </a:p>
          <a:p>
            <a:pPr marL="171450" indent="-171450">
              <a:buFont typeface="Arial" panose="020B0604020202020204" pitchFamily="34" charset="0"/>
              <a:buChar char="•"/>
            </a:pPr>
            <a:r>
              <a:rPr lang="en-US" dirty="0"/>
              <a:t>A study last year looking at ML studies in orthopedics and the bias that existed found:</a:t>
            </a:r>
          </a:p>
          <a:p>
            <a:pPr marL="171450" indent="-171450">
              <a:buFont typeface="Arial" panose="020B0604020202020204" pitchFamily="34" charset="0"/>
              <a:buChar char="•"/>
            </a:pPr>
            <a:r>
              <a:rPr lang="en-US" dirty="0"/>
              <a:t>From studies like this, there has been an emphasis on 2 things: </a:t>
            </a:r>
          </a:p>
          <a:p>
            <a:pPr marL="628650" lvl="1" indent="-171450">
              <a:buFont typeface="Arial" panose="020B0604020202020204" pitchFamily="34" charset="0"/>
              <a:buChar char="•"/>
            </a:pPr>
            <a:r>
              <a:rPr lang="en-US" dirty="0"/>
              <a:t>focusing on creating a checklist or guidelines for the effective reporting of AI studies (like the TRIPOD-AI tool and </a:t>
            </a:r>
          </a:p>
          <a:p>
            <a:pPr marL="628650" lvl="1" indent="-171450">
              <a:buFont typeface="Arial" panose="020B0604020202020204" pitchFamily="34" charset="0"/>
              <a:buChar char="•"/>
            </a:pPr>
            <a:r>
              <a:rPr lang="en-US" dirty="0"/>
              <a:t>trying to educate the public on how to read and analyze machine learning studies (in the same way they do other studies)</a:t>
            </a:r>
          </a:p>
          <a:p>
            <a:pPr marL="628650" lvl="1" indent="-171450">
              <a:buFont typeface="Arial" panose="020B0604020202020204" pitchFamily="34" charset="0"/>
              <a:buChar char="•"/>
            </a:pPr>
            <a:r>
              <a:rPr lang="en-US" dirty="0"/>
              <a:t>Full open source code for all </a:t>
            </a:r>
            <a:r>
              <a:rPr lang="en-US"/>
              <a:t>AI studies </a:t>
            </a:r>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158162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Potential bias is also a barrier that has been in the news recently. A risk-stratification model developed by an insurance provider resulted in significant racial bias against black patients when health costs were used as a proxy measure of health needs.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As we move forward, we need to be cognizant of this possible bias. For example,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training data sample may have data that represent real world patterns of health inequality such as unequal access and provider bias. For example, a certain population may have less frequent compliance with follow-up but that may be due to transportation or cost.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design of projects and the funding behind them may also be unequal and exclusionary of certain groups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And the use of these projects may improve healthcare for only certain populations if parts of the country can’t have access to them making inequalities worse</a:t>
            </a:r>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280226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figuring out many of the aforementioned issues right now and are nearing the end of this phase. </a:t>
            </a:r>
          </a:p>
          <a:p>
            <a:pPr marL="171450" indent="-171450">
              <a:buFont typeface="Arial" panose="020B0604020202020204" pitchFamily="34" charset="0"/>
              <a:buChar char="•"/>
            </a:pPr>
            <a:r>
              <a:rPr lang="en-US" dirty="0"/>
              <a:t>As we move forward, there are several hurdles that we need to address before the large scale adoption of AI. These include figuring how to integrate these projects into clinical workflow, regulatory approval, and changing perceptions of AI</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258561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Integrating AI models into clinical workflow will be difficult but will require similar principles to any QI project. </a:t>
            </a:r>
          </a:p>
          <a:p>
            <a:pPr marL="171450" indent="-171450">
              <a:buFont typeface="Arial" panose="020B0604020202020204" pitchFamily="34" charset="0"/>
              <a:buChar char="•"/>
            </a:pPr>
            <a:r>
              <a:rPr lang="en-US" dirty="0"/>
              <a:t>Those are as follows. </a:t>
            </a:r>
          </a:p>
          <a:p>
            <a:pPr marL="171450" indent="-171450">
              <a:buFont typeface="Arial" panose="020B0604020202020204" pitchFamily="34" charset="0"/>
              <a:buChar char="•"/>
            </a:pPr>
            <a:r>
              <a:rPr lang="en-US" dirty="0"/>
              <a:t>Essentially, practice principles that any PDSA QI project would follow are important for clinical integration</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80099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trying to integrate AI projects, you must think of clinical, technical, and organizational integration:</a:t>
            </a:r>
          </a:p>
          <a:p>
            <a:pPr marL="171450" indent="-171450">
              <a:buFont typeface="Arial" panose="020B0604020202020204" pitchFamily="34" charset="0"/>
              <a:buChar char="•"/>
            </a:pPr>
            <a:r>
              <a:rPr lang="en-US" dirty="0"/>
              <a:t>Clinical integration: you need to help a provider with minimal increase in provider time. An example of poor integration is popups in your EMR </a:t>
            </a:r>
          </a:p>
          <a:p>
            <a:pPr marL="171450" indent="-171450">
              <a:buFont typeface="Arial" panose="020B0604020202020204" pitchFamily="34" charset="0"/>
              <a:buChar char="•"/>
            </a:pPr>
            <a:r>
              <a:rPr lang="en-US" dirty="0"/>
              <a:t>Technical Integration: can the model be accurate and reliable throughout a day</a:t>
            </a:r>
          </a:p>
          <a:p>
            <a:pPr marL="171450" indent="-171450">
              <a:buFont typeface="Arial" panose="020B0604020202020204" pitchFamily="34" charset="0"/>
              <a:buChar char="•"/>
            </a:pPr>
            <a:r>
              <a:rPr lang="en-US" dirty="0"/>
              <a:t>Organizational Integration: can this model save costs, can using it increase reimbursement, can it improve brand equity?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Diffusing and Scaling is not cheap</a:t>
            </a:r>
            <a:r>
              <a:rPr lang="en-US" dirty="0"/>
              <a:t>: </a:t>
            </a:r>
          </a:p>
          <a:p>
            <a:pPr marL="171450" indent="-171450">
              <a:buFont typeface="Arial" panose="020B0604020202020204" pitchFamily="34" charset="0"/>
              <a:buChar char="•"/>
            </a:pPr>
            <a:r>
              <a:rPr lang="en-US" dirty="0"/>
              <a:t>integrating with EMRs is not cheap, requires &gt;200K in some situations in the past few years. </a:t>
            </a:r>
          </a:p>
          <a:p>
            <a:pPr marL="171450" indent="-171450">
              <a:buFont typeface="Arial" panose="020B0604020202020204" pitchFamily="34" charset="0"/>
              <a:buChar char="•"/>
            </a:pPr>
            <a:r>
              <a:rPr lang="en-US" dirty="0"/>
              <a:t>And is not scalable yet because EMRs don’t talk to one another. </a:t>
            </a:r>
          </a:p>
          <a:p>
            <a:pPr marL="171450" indent="-171450">
              <a:buFont typeface="Arial" panose="020B0604020202020204" pitchFamily="34" charset="0"/>
              <a:buChar char="•"/>
            </a:pPr>
            <a:r>
              <a:rPr lang="en-US" dirty="0"/>
              <a:t>That is why today, so many of these AI models embedded into website are not used because they require manual data entry and they are not well integrated.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95263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37360"/>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2575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411480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ROMIL SHAH, MD</a:t>
            </a:r>
          </a:p>
          <a:p>
            <a:pPr fontAlgn="auto">
              <a:lnSpc>
                <a:spcPct val="30000"/>
              </a:lnSpc>
              <a:spcAft>
                <a:spcPts val="0"/>
              </a:spcAft>
            </a:pPr>
            <a:r>
              <a:rPr lang="en-US" sz="1050" dirty="0"/>
              <a:t>Orthopedic Surgery Resident,</a:t>
            </a:r>
            <a:r>
              <a:rPr lang="en-US" sz="1050" baseline="0" dirty="0"/>
              <a:t> The University of Texas at Austin</a:t>
            </a:r>
            <a:endParaRPr lang="en-US" sz="1050" dirty="0"/>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MARCH 2022</a:t>
            </a:r>
            <a:endParaRPr lang="en-US" sz="1200" b="0" dirty="0"/>
          </a:p>
        </p:txBody>
      </p:sp>
      <p:sp>
        <p:nvSpPr>
          <p:cNvPr id="13" name="Title Placeholder 7"/>
          <p:cNvSpPr txBox="1">
            <a:spLocks/>
          </p:cNvSpPr>
          <p:nvPr/>
        </p:nvSpPr>
        <p:spPr>
          <a:xfrm>
            <a:off x="502920" y="15049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a:t>challenges and opportunities in the adoption of ai in orthopedics</a:t>
            </a:r>
          </a:p>
        </p:txBody>
      </p:sp>
      <p:sp>
        <p:nvSpPr>
          <p:cNvPr id="15" name="Text Placeholder 9"/>
          <p:cNvSpPr txBox="1">
            <a:spLocks/>
          </p:cNvSpPr>
          <p:nvPr/>
        </p:nvSpPr>
        <p:spPr>
          <a:xfrm>
            <a:off x="548640" y="3333749"/>
            <a:ext cx="7886700"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a:t>What are the barriers to the widespread adoption of AI and to starting AI projects at your own institution</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24758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14350"/>
            <a:ext cx="8229600" cy="857250"/>
          </a:xfrm>
        </p:spPr>
        <p:txBody>
          <a:bodyPr>
            <a:normAutofit/>
          </a:bodyPr>
          <a:lstStyle/>
          <a:p>
            <a:pPr algn="ctr"/>
            <a:r>
              <a:rPr lang="en-US" dirty="0"/>
              <a:t>FDA Regulation of AI Projects</a:t>
            </a:r>
          </a:p>
        </p:txBody>
      </p:sp>
      <p:pic>
        <p:nvPicPr>
          <p:cNvPr id="3" name="Picture 2">
            <a:extLst>
              <a:ext uri="{FF2B5EF4-FFF2-40B4-BE49-F238E27FC236}">
                <a16:creationId xmlns:a16="http://schemas.microsoft.com/office/drawing/2014/main" id="{38092EF8-288E-4A29-A6AE-998900CB42CA}"/>
              </a:ext>
            </a:extLst>
          </p:cNvPr>
          <p:cNvPicPr>
            <a:picLocks noChangeAspect="1"/>
          </p:cNvPicPr>
          <p:nvPr/>
        </p:nvPicPr>
        <p:blipFill>
          <a:blip r:embed="rId3"/>
          <a:stretch>
            <a:fillRect/>
          </a:stretch>
        </p:blipFill>
        <p:spPr>
          <a:xfrm>
            <a:off x="127861" y="1939857"/>
            <a:ext cx="4876800" cy="2301437"/>
          </a:xfrm>
          <a:prstGeom prst="rect">
            <a:avLst/>
          </a:prstGeom>
        </p:spPr>
      </p:pic>
      <p:sp>
        <p:nvSpPr>
          <p:cNvPr id="4" name="TextBox 3">
            <a:extLst>
              <a:ext uri="{FF2B5EF4-FFF2-40B4-BE49-F238E27FC236}">
                <a16:creationId xmlns:a16="http://schemas.microsoft.com/office/drawing/2014/main" id="{BCC6D800-98DB-4B46-A62E-5F0E59051B08}"/>
              </a:ext>
            </a:extLst>
          </p:cNvPr>
          <p:cNvSpPr txBox="1"/>
          <p:nvPr/>
        </p:nvSpPr>
        <p:spPr>
          <a:xfrm>
            <a:off x="5562600" y="2213412"/>
            <a:ext cx="3810000" cy="1754326"/>
          </a:xfrm>
          <a:prstGeom prst="rect">
            <a:avLst/>
          </a:prstGeom>
          <a:noFill/>
        </p:spPr>
        <p:txBody>
          <a:bodyPr wrap="square" rtlCol="0">
            <a:spAutoFit/>
          </a:bodyPr>
          <a:lstStyle/>
          <a:p>
            <a:r>
              <a:rPr lang="en-US" sz="1800" i="1" dirty="0"/>
              <a:t>“</a:t>
            </a:r>
            <a:r>
              <a:rPr lang="en-US" sz="1800" b="1" i="1" dirty="0"/>
              <a:t>The highly iterative, autonomous, and adaptive nature of these [AI/ML] tools requires a new, total product lifecycle (TPLC) regulatory approach</a:t>
            </a:r>
            <a:r>
              <a:rPr lang="en-US" sz="1800" i="1" dirty="0"/>
              <a:t>”</a:t>
            </a:r>
          </a:p>
        </p:txBody>
      </p:sp>
    </p:spTree>
    <p:extLst>
      <p:ext uri="{BB962C8B-B14F-4D97-AF65-F5344CB8AC3E}">
        <p14:creationId xmlns:p14="http://schemas.microsoft.com/office/powerpoint/2010/main" val="316829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85CDE461-ACC5-4D6D-A3E7-90F1ACEE0595}"/>
              </a:ext>
            </a:extLst>
          </p:cNvPr>
          <p:cNvSpPr>
            <a:spLocks noGrp="1"/>
          </p:cNvSpPr>
          <p:nvPr>
            <p:ph type="title"/>
          </p:nvPr>
        </p:nvSpPr>
        <p:spPr>
          <a:xfrm>
            <a:off x="457200" y="457200"/>
            <a:ext cx="8229600" cy="857250"/>
          </a:xfrm>
        </p:spPr>
        <p:txBody>
          <a:bodyPr>
            <a:normAutofit fontScale="90000"/>
          </a:bodyPr>
          <a:lstStyle/>
          <a:p>
            <a:pPr algn="ctr"/>
            <a:r>
              <a:rPr lang="en-US" sz="3200" b="1" dirty="0"/>
              <a:t>Developing an effective Algorithm Change Protocol (ACP)</a:t>
            </a:r>
          </a:p>
        </p:txBody>
      </p:sp>
      <p:sp>
        <p:nvSpPr>
          <p:cNvPr id="4" name="Content Placeholder 10">
            <a:extLst>
              <a:ext uri="{FF2B5EF4-FFF2-40B4-BE49-F238E27FC236}">
                <a16:creationId xmlns:a16="http://schemas.microsoft.com/office/drawing/2014/main" id="{1947A518-5318-4309-AC84-42F599295929}"/>
              </a:ext>
            </a:extLst>
          </p:cNvPr>
          <p:cNvSpPr>
            <a:spLocks noGrp="1"/>
          </p:cNvSpPr>
          <p:nvPr>
            <p:ph idx="1"/>
          </p:nvPr>
        </p:nvSpPr>
        <p:spPr>
          <a:xfrm>
            <a:off x="228600" y="1506100"/>
            <a:ext cx="4419600" cy="3504050"/>
          </a:xfrm>
        </p:spPr>
        <p:txBody>
          <a:bodyPr>
            <a:normAutofit lnSpcReduction="10000"/>
          </a:bodyPr>
          <a:lstStyle/>
          <a:p>
            <a:r>
              <a:rPr lang="en-US" sz="2000" dirty="0"/>
              <a:t>Need to foresee expected modifications in these areas</a:t>
            </a:r>
          </a:p>
          <a:p>
            <a:pPr lvl="1"/>
            <a:r>
              <a:rPr lang="en-US" sz="1600" dirty="0"/>
              <a:t>Modifications related to performance of the model:  change in an algorithm’s architecture</a:t>
            </a:r>
          </a:p>
          <a:p>
            <a:pPr lvl="1"/>
            <a:r>
              <a:rPr lang="en-US" sz="1600" dirty="0"/>
              <a:t>Modifications related to inputs: new source of data input, or new variables to be included in the model</a:t>
            </a:r>
          </a:p>
          <a:p>
            <a:pPr lvl="1"/>
            <a:r>
              <a:rPr lang="en-US" sz="1600" dirty="0"/>
              <a:t>Modifications related to the intended use: new population or new physiology</a:t>
            </a:r>
          </a:p>
          <a:p>
            <a:endParaRPr lang="en-US" sz="2000" dirty="0"/>
          </a:p>
          <a:p>
            <a:r>
              <a:rPr lang="en-US" sz="2000" dirty="0"/>
              <a:t>Step-by-step delineation of expected changes is needed</a:t>
            </a:r>
          </a:p>
          <a:p>
            <a:endParaRPr lang="en-US" sz="2000" dirty="0"/>
          </a:p>
          <a:p>
            <a:endParaRPr lang="en-US" sz="2000" dirty="0"/>
          </a:p>
          <a:p>
            <a:pPr lvl="1"/>
            <a:endParaRPr lang="en-US" sz="1600" dirty="0"/>
          </a:p>
          <a:p>
            <a:pPr lvl="1"/>
            <a:endParaRPr lang="en-US" sz="1600" dirty="0"/>
          </a:p>
        </p:txBody>
      </p:sp>
      <p:pic>
        <p:nvPicPr>
          <p:cNvPr id="5" name="Picture 4">
            <a:extLst>
              <a:ext uri="{FF2B5EF4-FFF2-40B4-BE49-F238E27FC236}">
                <a16:creationId xmlns:a16="http://schemas.microsoft.com/office/drawing/2014/main" id="{E4D4234E-928F-4A5B-94A0-F6E25A0D310A}"/>
              </a:ext>
            </a:extLst>
          </p:cNvPr>
          <p:cNvPicPr>
            <a:picLocks noChangeAspect="1"/>
          </p:cNvPicPr>
          <p:nvPr/>
        </p:nvPicPr>
        <p:blipFill>
          <a:blip r:embed="rId3"/>
          <a:stretch>
            <a:fillRect/>
          </a:stretch>
        </p:blipFill>
        <p:spPr>
          <a:xfrm>
            <a:off x="4895993" y="1743650"/>
            <a:ext cx="4212447" cy="3028950"/>
          </a:xfrm>
          <a:prstGeom prst="rect">
            <a:avLst/>
          </a:prstGeom>
        </p:spPr>
      </p:pic>
    </p:spTree>
    <p:extLst>
      <p:ext uri="{BB962C8B-B14F-4D97-AF65-F5344CB8AC3E}">
        <p14:creationId xmlns:p14="http://schemas.microsoft.com/office/powerpoint/2010/main" val="106655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35D4E3-FD9D-415B-81BD-C5C771308FE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4133586" y="3086100"/>
            <a:ext cx="496189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9">
            <a:extLst>
              <a:ext uri="{FF2B5EF4-FFF2-40B4-BE49-F238E27FC236}">
                <a16:creationId xmlns:a16="http://schemas.microsoft.com/office/drawing/2014/main" id="{D16A3E28-FEAF-439E-8D99-8303075F1DFD}"/>
              </a:ext>
            </a:extLst>
          </p:cNvPr>
          <p:cNvSpPr>
            <a:spLocks noGrp="1"/>
          </p:cNvSpPr>
          <p:nvPr>
            <p:ph type="title"/>
          </p:nvPr>
        </p:nvSpPr>
        <p:spPr>
          <a:xfrm>
            <a:off x="299451" y="761970"/>
            <a:ext cx="3592098" cy="857250"/>
          </a:xfrm>
        </p:spPr>
        <p:txBody>
          <a:bodyPr>
            <a:noAutofit/>
          </a:bodyPr>
          <a:lstStyle/>
          <a:p>
            <a:pPr algn="ctr"/>
            <a:r>
              <a:rPr lang="en-US" sz="3200" b="1" dirty="0"/>
              <a:t>Provider Perceptions of AI</a:t>
            </a:r>
          </a:p>
        </p:txBody>
      </p:sp>
      <p:pic>
        <p:nvPicPr>
          <p:cNvPr id="2050" name="Picture 2">
            <a:extLst>
              <a:ext uri="{FF2B5EF4-FFF2-40B4-BE49-F238E27FC236}">
                <a16:creationId xmlns:a16="http://schemas.microsoft.com/office/drawing/2014/main" id="{01EA068F-22E8-4E8A-A6DA-08CBDA4332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4245143" y="761970"/>
            <a:ext cx="4686299" cy="2057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C104FF-4444-4265-972E-C5F569F864E6}"/>
              </a:ext>
            </a:extLst>
          </p:cNvPr>
          <p:cNvSpPr txBox="1"/>
          <p:nvPr/>
        </p:nvSpPr>
        <p:spPr>
          <a:xfrm>
            <a:off x="107698" y="4610040"/>
            <a:ext cx="4216219" cy="400110"/>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Castagno et al. Perceptions of Artificial Intelligence Among Healthcare Staff: </a:t>
            </a:r>
          </a:p>
          <a:p>
            <a:r>
              <a:rPr lang="en-US" sz="1000" dirty="0">
                <a:latin typeface="Times New Roman" panose="02020603050405020304" pitchFamily="18" charset="0"/>
                <a:cs typeface="Times New Roman" panose="02020603050405020304" pitchFamily="18" charset="0"/>
              </a:rPr>
              <a:t>A Qualitative Survey Study. Front. AI. 2020 </a:t>
            </a:r>
          </a:p>
        </p:txBody>
      </p:sp>
      <p:sp>
        <p:nvSpPr>
          <p:cNvPr id="10" name="Content Placeholder 10">
            <a:extLst>
              <a:ext uri="{FF2B5EF4-FFF2-40B4-BE49-F238E27FC236}">
                <a16:creationId xmlns:a16="http://schemas.microsoft.com/office/drawing/2014/main" id="{0D46C0E0-661B-4811-99E8-12C222B7CB01}"/>
              </a:ext>
            </a:extLst>
          </p:cNvPr>
          <p:cNvSpPr>
            <a:spLocks noGrp="1"/>
          </p:cNvSpPr>
          <p:nvPr>
            <p:ph idx="1"/>
          </p:nvPr>
        </p:nvSpPr>
        <p:spPr>
          <a:xfrm>
            <a:off x="228600" y="2419350"/>
            <a:ext cx="3733800" cy="2590800"/>
          </a:xfrm>
        </p:spPr>
        <p:txBody>
          <a:bodyPr>
            <a:normAutofit/>
          </a:bodyPr>
          <a:lstStyle/>
          <a:p>
            <a:pPr marL="0" indent="0">
              <a:buNone/>
            </a:pPr>
            <a:r>
              <a:rPr lang="en-US" sz="2400" dirty="0"/>
              <a:t>Survey based study of 98 healthcare professionals (34 doctors, 24 nurses)</a:t>
            </a:r>
          </a:p>
          <a:p>
            <a:endParaRPr lang="en-US" sz="2400" dirty="0"/>
          </a:p>
          <a:p>
            <a:pPr lvl="1"/>
            <a:endParaRPr lang="en-US" sz="2000" dirty="0"/>
          </a:p>
          <a:p>
            <a:pPr lvl="1"/>
            <a:endParaRPr lang="en-US" sz="2000" dirty="0"/>
          </a:p>
        </p:txBody>
      </p:sp>
    </p:spTree>
    <p:extLst>
      <p:ext uri="{BB962C8B-B14F-4D97-AF65-F5344CB8AC3E}">
        <p14:creationId xmlns:p14="http://schemas.microsoft.com/office/powerpoint/2010/main" val="319763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D16A3E28-FEAF-439E-8D99-8303075F1DFD}"/>
              </a:ext>
            </a:extLst>
          </p:cNvPr>
          <p:cNvSpPr>
            <a:spLocks noGrp="1"/>
          </p:cNvSpPr>
          <p:nvPr>
            <p:ph type="title"/>
          </p:nvPr>
        </p:nvSpPr>
        <p:spPr>
          <a:xfrm>
            <a:off x="299451" y="761970"/>
            <a:ext cx="3592098" cy="857250"/>
          </a:xfrm>
        </p:spPr>
        <p:txBody>
          <a:bodyPr>
            <a:noAutofit/>
          </a:bodyPr>
          <a:lstStyle/>
          <a:p>
            <a:pPr algn="ctr"/>
            <a:r>
              <a:rPr lang="en-US" sz="3200" b="1" dirty="0"/>
              <a:t>Patient Perceptions of AI</a:t>
            </a:r>
          </a:p>
        </p:txBody>
      </p:sp>
      <p:sp>
        <p:nvSpPr>
          <p:cNvPr id="10" name="Content Placeholder 10">
            <a:extLst>
              <a:ext uri="{FF2B5EF4-FFF2-40B4-BE49-F238E27FC236}">
                <a16:creationId xmlns:a16="http://schemas.microsoft.com/office/drawing/2014/main" id="{0D46C0E0-661B-4811-99E8-12C222B7CB01}"/>
              </a:ext>
            </a:extLst>
          </p:cNvPr>
          <p:cNvSpPr>
            <a:spLocks noGrp="1"/>
          </p:cNvSpPr>
          <p:nvPr>
            <p:ph idx="1"/>
          </p:nvPr>
        </p:nvSpPr>
        <p:spPr>
          <a:xfrm>
            <a:off x="228600" y="2419350"/>
            <a:ext cx="3733800" cy="1524000"/>
          </a:xfrm>
        </p:spPr>
        <p:txBody>
          <a:bodyPr>
            <a:normAutofit/>
          </a:bodyPr>
          <a:lstStyle/>
          <a:p>
            <a:pPr marL="0" indent="0">
              <a:buNone/>
            </a:pPr>
            <a:r>
              <a:rPr lang="en-US" sz="2400" dirty="0"/>
              <a:t>Survey of 408 patients at a teaching hospital in the UK</a:t>
            </a:r>
          </a:p>
          <a:p>
            <a:endParaRPr lang="en-US" sz="2400" dirty="0"/>
          </a:p>
          <a:p>
            <a:pPr lvl="1"/>
            <a:endParaRPr lang="en-US" sz="2000" dirty="0"/>
          </a:p>
          <a:p>
            <a:pPr lvl="1"/>
            <a:endParaRPr lang="en-US" sz="2000" dirty="0"/>
          </a:p>
        </p:txBody>
      </p:sp>
      <p:pic>
        <p:nvPicPr>
          <p:cNvPr id="7" name="Picture 6">
            <a:extLst>
              <a:ext uri="{FF2B5EF4-FFF2-40B4-BE49-F238E27FC236}">
                <a16:creationId xmlns:a16="http://schemas.microsoft.com/office/drawing/2014/main" id="{50C7AFE9-7BBB-4D1F-BFE3-4CE7952AB298}"/>
              </a:ext>
            </a:extLst>
          </p:cNvPr>
          <p:cNvPicPr>
            <a:picLocks noChangeAspect="1"/>
          </p:cNvPicPr>
          <p:nvPr/>
        </p:nvPicPr>
        <p:blipFill>
          <a:blip r:embed="rId3"/>
          <a:stretch>
            <a:fillRect/>
          </a:stretch>
        </p:blipFill>
        <p:spPr>
          <a:xfrm>
            <a:off x="3875507" y="783025"/>
            <a:ext cx="5181600" cy="3962400"/>
          </a:xfrm>
          <a:prstGeom prst="rect">
            <a:avLst/>
          </a:prstGeom>
        </p:spPr>
      </p:pic>
      <p:sp>
        <p:nvSpPr>
          <p:cNvPr id="9" name="TextBox 8">
            <a:extLst>
              <a:ext uri="{FF2B5EF4-FFF2-40B4-BE49-F238E27FC236}">
                <a16:creationId xmlns:a16="http://schemas.microsoft.com/office/drawing/2014/main" id="{C3C325A1-6E34-4397-8C9F-DAB99DACC703}"/>
              </a:ext>
            </a:extLst>
          </p:cNvPr>
          <p:cNvSpPr txBox="1"/>
          <p:nvPr/>
        </p:nvSpPr>
        <p:spPr>
          <a:xfrm>
            <a:off x="1" y="4543425"/>
            <a:ext cx="3962400" cy="553998"/>
          </a:xfrm>
          <a:prstGeom prst="rect">
            <a:avLst/>
          </a:prstGeom>
          <a:noFill/>
        </p:spPr>
        <p:txBody>
          <a:bodyPr wrap="square" rtlCol="0">
            <a:spAutoFit/>
          </a:bodyPr>
          <a:lstStyle/>
          <a:p>
            <a:r>
              <a:rPr lang="en-US" sz="1000" dirty="0" err="1">
                <a:latin typeface="Times New Roman" panose="02020603050405020304" pitchFamily="18" charset="0"/>
                <a:cs typeface="Times New Roman" panose="02020603050405020304" pitchFamily="18" charset="0"/>
              </a:rPr>
              <a:t>Aggrawal</a:t>
            </a:r>
            <a:r>
              <a:rPr lang="en-US" sz="1000" dirty="0">
                <a:latin typeface="Times New Roman" panose="02020603050405020304" pitchFamily="18" charset="0"/>
                <a:cs typeface="Times New Roman" panose="02020603050405020304" pitchFamily="18" charset="0"/>
              </a:rPr>
              <a:t> et al. </a:t>
            </a:r>
            <a:r>
              <a:rPr lang="en-US" sz="1000" i="1" dirty="0">
                <a:latin typeface="Times New Roman" panose="02020603050405020304" pitchFamily="18" charset="0"/>
                <a:cs typeface="Times New Roman" panose="02020603050405020304" pitchFamily="18" charset="0"/>
              </a:rPr>
              <a:t>Patient Perceptions on Data Sharing and Applying Artificial Intelligence to  Health Care Data: Cross-sectional Survey. </a:t>
            </a:r>
            <a:r>
              <a:rPr lang="en-US" sz="1000" dirty="0">
                <a:latin typeface="Times New Roman" panose="02020603050405020304" pitchFamily="18" charset="0"/>
                <a:cs typeface="Times New Roman" panose="02020603050405020304" pitchFamily="18" charset="0"/>
              </a:rPr>
              <a:t>JMIR. 2021</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4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6347D43-21AF-482C-99F7-7E44B517CF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28" y="407476"/>
            <a:ext cx="8371344" cy="4705350"/>
          </a:xfrm>
          <a:prstGeom prst="rect">
            <a:avLst/>
          </a:prstGeom>
          <a:noFill/>
          <a:ln>
            <a:noFill/>
          </a:ln>
        </p:spPr>
      </p:pic>
    </p:spTree>
    <p:extLst>
      <p:ext uri="{BB962C8B-B14F-4D97-AF65-F5344CB8AC3E}">
        <p14:creationId xmlns:p14="http://schemas.microsoft.com/office/powerpoint/2010/main" val="233578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03"/>
            <a:ext cx="8229600" cy="857250"/>
          </a:xfrm>
        </p:spPr>
        <p:txBody>
          <a:bodyPr>
            <a:normAutofit/>
          </a:bodyPr>
          <a:lstStyle/>
          <a:p>
            <a:r>
              <a:rPr lang="en-US" dirty="0"/>
              <a:t>Steps to Get Involved/Ready</a:t>
            </a:r>
          </a:p>
        </p:txBody>
      </p:sp>
      <p:sp>
        <p:nvSpPr>
          <p:cNvPr id="3" name="Content Placeholder 2"/>
          <p:cNvSpPr>
            <a:spLocks noGrp="1"/>
          </p:cNvSpPr>
          <p:nvPr>
            <p:ph idx="1"/>
          </p:nvPr>
        </p:nvSpPr>
        <p:spPr>
          <a:xfrm>
            <a:off x="145068" y="1360454"/>
            <a:ext cx="5036531" cy="3783046"/>
          </a:xfrm>
        </p:spPr>
        <p:txBody>
          <a:bodyPr>
            <a:normAutofit fontScale="92500"/>
          </a:bodyPr>
          <a:lstStyle/>
          <a:p>
            <a:r>
              <a:rPr lang="en-US" sz="1800" dirty="0"/>
              <a:t>Become familiar with AI methodology to evaluate the validity and clinical utility of projects</a:t>
            </a:r>
          </a:p>
          <a:p>
            <a:endParaRPr lang="en-US" sz="1800" dirty="0"/>
          </a:p>
          <a:p>
            <a:r>
              <a:rPr lang="en-US" sz="1800" dirty="0"/>
              <a:t>Engaging stakeholders early to understand their concerns and drivers</a:t>
            </a:r>
          </a:p>
          <a:p>
            <a:endParaRPr lang="en-US" sz="1800" dirty="0"/>
          </a:p>
          <a:p>
            <a:r>
              <a:rPr lang="en-US" sz="1800" dirty="0"/>
              <a:t>Understand the perception of AI in your institution and begin educating the workforce on how AI can help</a:t>
            </a:r>
          </a:p>
          <a:p>
            <a:endParaRPr lang="en-US" sz="1800" dirty="0"/>
          </a:p>
          <a:p>
            <a:r>
              <a:rPr lang="en-US" sz="1800" dirty="0"/>
              <a:t>Engage with EMRs about how to integrate algorithms into your workflow at a reasonable cost</a:t>
            </a:r>
          </a:p>
        </p:txBody>
      </p:sp>
      <p:pic>
        <p:nvPicPr>
          <p:cNvPr id="4" name="Picture 3">
            <a:extLst>
              <a:ext uri="{FF2B5EF4-FFF2-40B4-BE49-F238E27FC236}">
                <a16:creationId xmlns:a16="http://schemas.microsoft.com/office/drawing/2014/main" id="{14A678E3-F987-481C-9F98-73759BE559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4107" y="1657350"/>
            <a:ext cx="3644878" cy="277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0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8C69-3E1B-4F4B-A58A-CD3525662E1C}"/>
              </a:ext>
            </a:extLst>
          </p:cNvPr>
          <p:cNvSpPr>
            <a:spLocks noGrp="1"/>
          </p:cNvSpPr>
          <p:nvPr>
            <p:ph type="title"/>
          </p:nvPr>
        </p:nvSpPr>
        <p:spPr/>
        <p:txBody>
          <a:bodyPr>
            <a:normAutofit/>
          </a:bodyPr>
          <a:lstStyle/>
          <a:p>
            <a:pPr algn="ctr"/>
            <a:r>
              <a:rPr lang="en-US"/>
              <a:t>Thank You!</a:t>
            </a:r>
            <a:endParaRPr lang="en-US" dirty="0"/>
          </a:p>
        </p:txBody>
      </p:sp>
      <p:pic>
        <p:nvPicPr>
          <p:cNvPr id="2050" name="Picture 2" descr="14 ways to tweak sales presentations and close more">
            <a:extLst>
              <a:ext uri="{FF2B5EF4-FFF2-40B4-BE49-F238E27FC236}">
                <a16:creationId xmlns:a16="http://schemas.microsoft.com/office/drawing/2014/main" id="{33ACA3DE-A374-4100-9C19-766E1C1E0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733550"/>
            <a:ext cx="6172200" cy="324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0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92F6B67-38B7-43D3-9006-C4A0263231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28" y="407476"/>
            <a:ext cx="8371344" cy="4705350"/>
          </a:xfrm>
          <a:prstGeom prst="rect">
            <a:avLst/>
          </a:prstGeom>
          <a:noFill/>
          <a:ln>
            <a:noFill/>
          </a:ln>
        </p:spPr>
      </p:pic>
    </p:spTree>
    <p:extLst>
      <p:ext uri="{BB962C8B-B14F-4D97-AF65-F5344CB8AC3E}">
        <p14:creationId xmlns:p14="http://schemas.microsoft.com/office/powerpoint/2010/main" val="291602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92F6B67-38B7-43D3-9006-C4A026323117}"/>
              </a:ext>
            </a:extLst>
          </p:cNvPr>
          <p:cNvPicPr>
            <a:picLocks noChangeAspect="1"/>
          </p:cNvPicPr>
          <p:nvPr/>
        </p:nvPicPr>
        <p:blipFill rotWithShape="1">
          <a:blip r:embed="rId3">
            <a:extLst>
              <a:ext uri="{28A0092B-C50C-407E-A947-70E740481C1C}">
                <a14:useLocalDpi xmlns:a14="http://schemas.microsoft.com/office/drawing/2010/main" val="0"/>
              </a:ext>
            </a:extLst>
          </a:blip>
          <a:srcRect l="-1" r="59039"/>
          <a:stretch/>
        </p:blipFill>
        <p:spPr bwMode="auto">
          <a:xfrm>
            <a:off x="152400" y="438150"/>
            <a:ext cx="3429000" cy="4705350"/>
          </a:xfrm>
          <a:prstGeom prst="rect">
            <a:avLst/>
          </a:prstGeom>
          <a:noFill/>
          <a:ln>
            <a:noFill/>
          </a:ln>
        </p:spPr>
      </p:pic>
    </p:spTree>
    <p:extLst>
      <p:ext uri="{BB962C8B-B14F-4D97-AF65-F5344CB8AC3E}">
        <p14:creationId xmlns:p14="http://schemas.microsoft.com/office/powerpoint/2010/main" val="128245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B23FE4F8-077C-4DF3-A4D1-A1931A4B94D5}"/>
              </a:ext>
            </a:extLst>
          </p:cNvPr>
          <p:cNvPicPr>
            <a:picLocks noChangeAspect="1"/>
          </p:cNvPicPr>
          <p:nvPr/>
        </p:nvPicPr>
        <p:blipFill rotWithShape="1">
          <a:blip r:embed="rId3"/>
          <a:srcRect l="11387" t="15411" r="26198" b="16096"/>
          <a:stretch/>
        </p:blipFill>
        <p:spPr>
          <a:xfrm>
            <a:off x="4418559" y="1691207"/>
            <a:ext cx="4569032" cy="2820390"/>
          </a:xfrm>
          <a:prstGeom prst="rect">
            <a:avLst/>
          </a:prstGeom>
          <a:ln>
            <a:solidFill>
              <a:schemeClr val="tx1"/>
            </a:solidFill>
          </a:ln>
        </p:spPr>
      </p:pic>
      <p:sp>
        <p:nvSpPr>
          <p:cNvPr id="5" name="TextBox 4">
            <a:extLst>
              <a:ext uri="{FF2B5EF4-FFF2-40B4-BE49-F238E27FC236}">
                <a16:creationId xmlns:a16="http://schemas.microsoft.com/office/drawing/2014/main" id="{4A1033D0-8058-438B-9688-5F337419306C}"/>
              </a:ext>
            </a:extLst>
          </p:cNvPr>
          <p:cNvSpPr txBox="1"/>
          <p:nvPr/>
        </p:nvSpPr>
        <p:spPr>
          <a:xfrm>
            <a:off x="4680283" y="4610040"/>
            <a:ext cx="4114801"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Lynch, Nancy. </a:t>
            </a:r>
            <a:r>
              <a:rPr lang="en-US" sz="1000" i="1" dirty="0">
                <a:latin typeface="Times New Roman" panose="02020603050405020304" pitchFamily="18" charset="0"/>
                <a:cs typeface="Times New Roman" panose="02020603050405020304" pitchFamily="18" charset="0"/>
              </a:rPr>
              <a:t>Investment Trends in Musculoskeletal Digital Technologies. </a:t>
            </a:r>
            <a:r>
              <a:rPr lang="en-US" sz="1000" dirty="0">
                <a:latin typeface="Times New Roman" panose="02020603050405020304" pitchFamily="18" charset="0"/>
                <a:cs typeface="Times New Roman" panose="02020603050405020304" pitchFamily="18" charset="0"/>
              </a:rPr>
              <a:t>DOCSF Venture. </a:t>
            </a:r>
          </a:p>
        </p:txBody>
      </p:sp>
      <p:pic>
        <p:nvPicPr>
          <p:cNvPr id="5122" name="Picture 2" descr="Artificial Intelligence in Healthcare: Review and Prediction Case Studies -  ScienceDirect">
            <a:extLst>
              <a:ext uri="{FF2B5EF4-FFF2-40B4-BE49-F238E27FC236}">
                <a16:creationId xmlns:a16="http://schemas.microsoft.com/office/drawing/2014/main" id="{08FC3823-EF10-46CE-96E2-ED3B8B9D0C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40"/>
          <a:stretch/>
        </p:blipFill>
        <p:spPr bwMode="auto">
          <a:xfrm>
            <a:off x="124034" y="2225597"/>
            <a:ext cx="3853309" cy="21749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060111-8C15-457E-A1E1-B14D82EF2588}"/>
              </a:ext>
            </a:extLst>
          </p:cNvPr>
          <p:cNvSpPr txBox="1"/>
          <p:nvPr/>
        </p:nvSpPr>
        <p:spPr>
          <a:xfrm>
            <a:off x="540351" y="4498091"/>
            <a:ext cx="3657600"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Rong et al.</a:t>
            </a:r>
            <a:r>
              <a:rPr lang="en-US" sz="1000" i="1" dirty="0">
                <a:latin typeface="Times New Roman" panose="02020603050405020304" pitchFamily="18" charset="0"/>
                <a:cs typeface="Times New Roman" panose="02020603050405020304" pitchFamily="18" charset="0"/>
              </a:rPr>
              <a:t> Artificial Intelligence in Healthcare: Review and Prediction Case Studies. </a:t>
            </a:r>
            <a:r>
              <a:rPr lang="en-US" sz="1000" dirty="0">
                <a:latin typeface="Times New Roman" panose="02020603050405020304" pitchFamily="18" charset="0"/>
                <a:cs typeface="Times New Roman" panose="02020603050405020304" pitchFamily="18" charset="0"/>
              </a:rPr>
              <a:t>2020. Engineering</a:t>
            </a:r>
            <a:endParaRPr lang="en-US" sz="1000"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727BB62-281A-4BF0-B99A-A688F96B3CB7}"/>
              </a:ext>
            </a:extLst>
          </p:cNvPr>
          <p:cNvSpPr txBox="1"/>
          <p:nvPr/>
        </p:nvSpPr>
        <p:spPr>
          <a:xfrm>
            <a:off x="71655" y="663653"/>
            <a:ext cx="8975849" cy="584775"/>
          </a:xfrm>
          <a:prstGeom prst="rect">
            <a:avLst/>
          </a:prstGeom>
          <a:noFill/>
        </p:spPr>
        <p:txBody>
          <a:bodyPr wrap="square">
            <a:spAutoFit/>
          </a:bodyPr>
          <a:lstStyle/>
          <a:p>
            <a:pPr algn="ctr"/>
            <a:r>
              <a:rPr lang="en-US" sz="3200" b="1" i="0" dirty="0">
                <a:solidFill>
                  <a:srgbClr val="505050"/>
                </a:solidFill>
                <a:effectLst/>
                <a:latin typeface="NexusSerif"/>
              </a:rPr>
              <a:t>No Shortage of Use Cases</a:t>
            </a:r>
          </a:p>
        </p:txBody>
      </p:sp>
      <p:sp>
        <p:nvSpPr>
          <p:cNvPr id="11" name="TextBox 10">
            <a:extLst>
              <a:ext uri="{FF2B5EF4-FFF2-40B4-BE49-F238E27FC236}">
                <a16:creationId xmlns:a16="http://schemas.microsoft.com/office/drawing/2014/main" id="{D2912D37-BB4F-40B7-B795-E78E71CBA46C}"/>
              </a:ext>
            </a:extLst>
          </p:cNvPr>
          <p:cNvSpPr txBox="1"/>
          <p:nvPr/>
        </p:nvSpPr>
        <p:spPr>
          <a:xfrm>
            <a:off x="36095" y="1702377"/>
            <a:ext cx="4572000" cy="523220"/>
          </a:xfrm>
          <a:prstGeom prst="rect">
            <a:avLst/>
          </a:prstGeom>
          <a:noFill/>
        </p:spPr>
        <p:txBody>
          <a:bodyPr wrap="square">
            <a:spAutoFit/>
          </a:bodyPr>
          <a:lstStyle/>
          <a:p>
            <a:pPr algn="ctr"/>
            <a:r>
              <a:rPr lang="en-US" sz="1400" u="sng" dirty="0">
                <a:solidFill>
                  <a:srgbClr val="505050"/>
                </a:solidFill>
                <a:latin typeface="NexusSerif"/>
              </a:rPr>
              <a:t>Amount of AI Articles Published in </a:t>
            </a:r>
          </a:p>
          <a:p>
            <a:pPr algn="ctr"/>
            <a:r>
              <a:rPr lang="en-US" sz="1400" u="sng" dirty="0">
                <a:solidFill>
                  <a:srgbClr val="505050"/>
                </a:solidFill>
                <a:latin typeface="NexusSerif"/>
              </a:rPr>
              <a:t>Healthcare Journals</a:t>
            </a:r>
            <a:endParaRPr lang="en-US" sz="1400" b="0" i="0" u="sng" dirty="0">
              <a:solidFill>
                <a:srgbClr val="505050"/>
              </a:solidFill>
              <a:effectLst/>
              <a:latin typeface="NexusSerif"/>
            </a:endParaRPr>
          </a:p>
        </p:txBody>
      </p:sp>
    </p:spTree>
    <p:extLst>
      <p:ext uri="{BB962C8B-B14F-4D97-AF65-F5344CB8AC3E}">
        <p14:creationId xmlns:p14="http://schemas.microsoft.com/office/powerpoint/2010/main" val="274358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936"/>
            <a:ext cx="8229600" cy="857250"/>
          </a:xfrm>
        </p:spPr>
        <p:txBody>
          <a:bodyPr>
            <a:noAutofit/>
          </a:bodyPr>
          <a:lstStyle/>
          <a:p>
            <a:pPr algn="ctr"/>
            <a:r>
              <a:rPr lang="en-US" sz="2800" b="1" dirty="0"/>
              <a:t>Effective Reporting &amp; Interpreting ML Studies</a:t>
            </a:r>
          </a:p>
        </p:txBody>
      </p:sp>
      <p:sp>
        <p:nvSpPr>
          <p:cNvPr id="3" name="Content Placeholder 2"/>
          <p:cNvSpPr>
            <a:spLocks noGrp="1"/>
          </p:cNvSpPr>
          <p:nvPr>
            <p:ph idx="1"/>
          </p:nvPr>
        </p:nvSpPr>
        <p:spPr>
          <a:xfrm>
            <a:off x="233615" y="2200436"/>
            <a:ext cx="4267200" cy="2667000"/>
          </a:xfrm>
        </p:spPr>
        <p:txBody>
          <a:bodyPr>
            <a:normAutofit/>
          </a:bodyPr>
          <a:lstStyle/>
          <a:p>
            <a:r>
              <a:rPr lang="en-US" sz="1800" dirty="0"/>
              <a:t>A systematic review of risk of bias in ML studies published in orthopedic literature</a:t>
            </a:r>
          </a:p>
          <a:p>
            <a:r>
              <a:rPr lang="en-US" sz="1800" dirty="0"/>
              <a:t>Risk of bias was high or unclear in 56% of papers due to incomplete reporting of performance measures, inadequate handling of missing data, and use of small datasets with inadequate outcome numbers</a:t>
            </a:r>
          </a:p>
        </p:txBody>
      </p:sp>
      <p:pic>
        <p:nvPicPr>
          <p:cNvPr id="5" name="Picture 4">
            <a:extLst>
              <a:ext uri="{FF2B5EF4-FFF2-40B4-BE49-F238E27FC236}">
                <a16:creationId xmlns:a16="http://schemas.microsoft.com/office/drawing/2014/main" id="{CC7526D9-38FC-4730-AD49-23DDB859758D}"/>
              </a:ext>
            </a:extLst>
          </p:cNvPr>
          <p:cNvPicPr>
            <a:picLocks noChangeAspect="1"/>
          </p:cNvPicPr>
          <p:nvPr/>
        </p:nvPicPr>
        <p:blipFill>
          <a:blip r:embed="rId3"/>
          <a:stretch>
            <a:fillRect/>
          </a:stretch>
        </p:blipFill>
        <p:spPr>
          <a:xfrm>
            <a:off x="4988495" y="3281315"/>
            <a:ext cx="3891410" cy="1307067"/>
          </a:xfrm>
          <a:prstGeom prst="rect">
            <a:avLst/>
          </a:prstGeom>
        </p:spPr>
      </p:pic>
      <p:pic>
        <p:nvPicPr>
          <p:cNvPr id="7" name="Picture 6">
            <a:extLst>
              <a:ext uri="{FF2B5EF4-FFF2-40B4-BE49-F238E27FC236}">
                <a16:creationId xmlns:a16="http://schemas.microsoft.com/office/drawing/2014/main" id="{DF66DC69-49BB-4AA3-97A9-DC4427E5E43D}"/>
              </a:ext>
            </a:extLst>
          </p:cNvPr>
          <p:cNvPicPr>
            <a:picLocks noChangeAspect="1"/>
          </p:cNvPicPr>
          <p:nvPr/>
        </p:nvPicPr>
        <p:blipFill rotWithShape="1">
          <a:blip r:embed="rId4"/>
          <a:srcRect b="15659"/>
          <a:stretch/>
        </p:blipFill>
        <p:spPr>
          <a:xfrm>
            <a:off x="304800" y="1343186"/>
            <a:ext cx="4419600" cy="695164"/>
          </a:xfrm>
          <a:prstGeom prst="rect">
            <a:avLst/>
          </a:prstGeom>
        </p:spPr>
      </p:pic>
      <p:pic>
        <p:nvPicPr>
          <p:cNvPr id="9" name="Picture 8">
            <a:extLst>
              <a:ext uri="{FF2B5EF4-FFF2-40B4-BE49-F238E27FC236}">
                <a16:creationId xmlns:a16="http://schemas.microsoft.com/office/drawing/2014/main" id="{10BA8420-D5D7-49DE-8108-ABCC62B2D518}"/>
              </a:ext>
            </a:extLst>
          </p:cNvPr>
          <p:cNvPicPr>
            <a:picLocks noChangeAspect="1"/>
          </p:cNvPicPr>
          <p:nvPr/>
        </p:nvPicPr>
        <p:blipFill rotWithShape="1">
          <a:blip r:embed="rId5"/>
          <a:srcRect b="23891"/>
          <a:stretch/>
        </p:blipFill>
        <p:spPr>
          <a:xfrm>
            <a:off x="5029200" y="1578104"/>
            <a:ext cx="3810000" cy="1178632"/>
          </a:xfrm>
          <a:prstGeom prst="rect">
            <a:avLst/>
          </a:prstGeom>
        </p:spPr>
      </p:pic>
      <p:cxnSp>
        <p:nvCxnSpPr>
          <p:cNvPr id="6" name="Straight Connector 5">
            <a:extLst>
              <a:ext uri="{FF2B5EF4-FFF2-40B4-BE49-F238E27FC236}">
                <a16:creationId xmlns:a16="http://schemas.microsoft.com/office/drawing/2014/main" id="{B0DFE8A7-DD44-4D40-A421-CC124F03F544}"/>
              </a:ext>
            </a:extLst>
          </p:cNvPr>
          <p:cNvCxnSpPr/>
          <p:nvPr/>
        </p:nvCxnSpPr>
        <p:spPr>
          <a:xfrm>
            <a:off x="4724400" y="1200150"/>
            <a:ext cx="0" cy="3810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0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90550"/>
            <a:ext cx="7696200" cy="438150"/>
          </a:xfrm>
        </p:spPr>
        <p:txBody>
          <a:bodyPr>
            <a:normAutofit fontScale="90000"/>
          </a:bodyPr>
          <a:lstStyle/>
          <a:p>
            <a:pPr algn="ctr"/>
            <a:r>
              <a:rPr lang="en-US" dirty="0"/>
              <a:t>Bias</a:t>
            </a:r>
          </a:p>
        </p:txBody>
      </p:sp>
      <p:pic>
        <p:nvPicPr>
          <p:cNvPr id="1026" name="Picture 2" descr="Ridding AI and machine learning of bias involves taking their many uses into consideration">
            <a:extLst>
              <a:ext uri="{FF2B5EF4-FFF2-40B4-BE49-F238E27FC236}">
                <a16:creationId xmlns:a16="http://schemas.microsoft.com/office/drawing/2014/main" id="{5E917163-2B5F-4AD6-AF14-A26B339BCA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181" y="1156113"/>
            <a:ext cx="7002238" cy="3549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1975BC-C51E-45EE-969C-4F19E1164A4A}"/>
              </a:ext>
            </a:extLst>
          </p:cNvPr>
          <p:cNvSpPr txBox="1"/>
          <p:nvPr/>
        </p:nvSpPr>
        <p:spPr>
          <a:xfrm>
            <a:off x="1499083" y="4707703"/>
            <a:ext cx="5612434" cy="461665"/>
          </a:xfrm>
          <a:prstGeom prst="rect">
            <a:avLst/>
          </a:prstGeom>
          <a:noFill/>
        </p:spPr>
        <p:txBody>
          <a:bodyPr wrap="none" rtlCol="0">
            <a:spAutoFit/>
          </a:bodyPr>
          <a:lstStyle/>
          <a:p>
            <a:pPr algn="ctr"/>
            <a:r>
              <a:rPr lang="en-US" sz="800" dirty="0" err="1">
                <a:latin typeface="Times New Roman" panose="02020603050405020304" pitchFamily="18" charset="0"/>
                <a:cs typeface="Times New Roman" panose="02020603050405020304" pitchFamily="18" charset="0"/>
              </a:rPr>
              <a:t>Omowole</a:t>
            </a:r>
            <a:r>
              <a:rPr lang="en-US" sz="800" dirty="0">
                <a:latin typeface="Times New Roman" panose="02020603050405020304" pitchFamily="18" charset="0"/>
                <a:cs typeface="Times New Roman" panose="02020603050405020304" pitchFamily="18" charset="0"/>
              </a:rPr>
              <a:t> et al. </a:t>
            </a:r>
            <a:r>
              <a:rPr lang="en-US" sz="800" i="1" dirty="0">
                <a:solidFill>
                  <a:srgbClr val="141414"/>
                </a:solidFill>
                <a:effectLst/>
                <a:latin typeface="Times New Roman" panose="02020603050405020304" pitchFamily="18" charset="0"/>
                <a:cs typeface="Times New Roman" panose="02020603050405020304" pitchFamily="18" charset="0"/>
              </a:rPr>
              <a:t>Research shows AI is often biased. Here's how to make algorithms work for all of us</a:t>
            </a:r>
            <a:r>
              <a:rPr lang="en-US" sz="800" i="0" dirty="0">
                <a:solidFill>
                  <a:srgbClr val="141414"/>
                </a:solidFill>
                <a:effectLst/>
                <a:latin typeface="Times New Roman" panose="02020603050405020304" pitchFamily="18" charset="0"/>
                <a:cs typeface="Times New Roman" panose="02020603050405020304" pitchFamily="18" charset="0"/>
              </a:rPr>
              <a:t>. 2021. World Economic Forum</a:t>
            </a:r>
          </a:p>
          <a:p>
            <a:pPr algn="ctr"/>
            <a:r>
              <a:rPr lang="en-US" sz="800" i="0" dirty="0" err="1">
                <a:solidFill>
                  <a:srgbClr val="141414"/>
                </a:solidFill>
                <a:effectLst/>
                <a:latin typeface="Times New Roman" panose="02020603050405020304" pitchFamily="18" charset="0"/>
                <a:cs typeface="Times New Roman" panose="02020603050405020304" pitchFamily="18" charset="0"/>
              </a:rPr>
              <a:t>Gervasi</a:t>
            </a:r>
            <a:r>
              <a:rPr lang="en-US" sz="800" i="0" dirty="0">
                <a:solidFill>
                  <a:srgbClr val="141414"/>
                </a:solidFill>
                <a:effectLst/>
                <a:latin typeface="Times New Roman" panose="02020603050405020304" pitchFamily="18" charset="0"/>
                <a:cs typeface="Times New Roman" panose="02020603050405020304" pitchFamily="18" charset="0"/>
              </a:rPr>
              <a:t> et al. </a:t>
            </a:r>
            <a:r>
              <a:rPr lang="en-US" sz="800" i="1" dirty="0">
                <a:solidFill>
                  <a:srgbClr val="141414"/>
                </a:solidFill>
                <a:effectLst/>
                <a:latin typeface="Times New Roman" panose="02020603050405020304" pitchFamily="18" charset="0"/>
                <a:cs typeface="Times New Roman" panose="02020603050405020304" pitchFamily="18" charset="0"/>
              </a:rPr>
              <a:t>The pot</a:t>
            </a:r>
            <a:r>
              <a:rPr lang="en-US" sz="800" i="1" dirty="0">
                <a:solidFill>
                  <a:srgbClr val="141414"/>
                </a:solidFill>
                <a:latin typeface="Times New Roman" panose="02020603050405020304" pitchFamily="18" charset="0"/>
                <a:cs typeface="Times New Roman" panose="02020603050405020304" pitchFamily="18" charset="0"/>
              </a:rPr>
              <a:t>ential for </a:t>
            </a:r>
            <a:r>
              <a:rPr lang="en-US" sz="800" i="1" dirty="0" err="1">
                <a:solidFill>
                  <a:srgbClr val="141414"/>
                </a:solidFill>
                <a:latin typeface="Times New Roman" panose="02020603050405020304" pitchFamily="18" charset="0"/>
                <a:cs typeface="Times New Roman" panose="02020603050405020304" pitchFamily="18" charset="0"/>
              </a:rPr>
              <a:t>obias</a:t>
            </a:r>
            <a:r>
              <a:rPr lang="en-US" sz="800" i="1" dirty="0">
                <a:solidFill>
                  <a:srgbClr val="141414"/>
                </a:solidFill>
                <a:latin typeface="Times New Roman" panose="02020603050405020304" pitchFamily="18" charset="0"/>
                <a:cs typeface="Times New Roman" panose="02020603050405020304" pitchFamily="18" charset="0"/>
              </a:rPr>
              <a:t> in machine learning and opportunities </a:t>
            </a:r>
            <a:r>
              <a:rPr lang="en-US" sz="800" i="1" dirty="0" err="1">
                <a:solidFill>
                  <a:srgbClr val="141414"/>
                </a:solidFill>
                <a:latin typeface="Times New Roman" panose="02020603050405020304" pitchFamily="18" charset="0"/>
                <a:cs typeface="Times New Roman" panose="02020603050405020304" pitchFamily="18" charset="0"/>
              </a:rPr>
              <a:t>ofr</a:t>
            </a:r>
            <a:r>
              <a:rPr lang="en-US" sz="800" i="1" dirty="0">
                <a:solidFill>
                  <a:srgbClr val="141414"/>
                </a:solidFill>
                <a:latin typeface="Times New Roman" panose="02020603050405020304" pitchFamily="18" charset="0"/>
                <a:cs typeface="Times New Roman" panose="02020603050405020304" pitchFamily="18" charset="0"/>
              </a:rPr>
              <a:t> health insurers to address it. </a:t>
            </a:r>
            <a:r>
              <a:rPr lang="en-US" sz="800" dirty="0">
                <a:solidFill>
                  <a:srgbClr val="141414"/>
                </a:solidFill>
                <a:latin typeface="Times New Roman" panose="02020603050405020304" pitchFamily="18" charset="0"/>
                <a:cs typeface="Times New Roman" panose="02020603050405020304" pitchFamily="18" charset="0"/>
              </a:rPr>
              <a:t>2022. Health Affairs</a:t>
            </a:r>
            <a:endParaRPr lang="en-US" sz="800" i="0" dirty="0">
              <a:solidFill>
                <a:srgbClr val="141414"/>
              </a:solidFill>
              <a:effectLst/>
              <a:latin typeface="Times New Roman" panose="02020603050405020304" pitchFamily="18" charset="0"/>
              <a:cs typeface="Times New Roman" panose="02020603050405020304" pitchFamily="18" charset="0"/>
            </a:endParaRPr>
          </a:p>
          <a:p>
            <a:pPr algn="ct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67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FE4D219-B4A2-46A2-BCF0-94B710AA3911}"/>
              </a:ext>
            </a:extLst>
          </p:cNvPr>
          <p:cNvPicPr>
            <a:picLocks noChangeAspect="1"/>
          </p:cNvPicPr>
          <p:nvPr/>
        </p:nvPicPr>
        <p:blipFill rotWithShape="1">
          <a:blip r:embed="rId3">
            <a:extLst>
              <a:ext uri="{28A0092B-C50C-407E-A947-70E740481C1C}">
                <a14:useLocalDpi xmlns:a14="http://schemas.microsoft.com/office/drawing/2010/main" val="0"/>
              </a:ext>
            </a:extLst>
          </a:blip>
          <a:srcRect r="29064"/>
          <a:stretch/>
        </p:blipFill>
        <p:spPr bwMode="auto">
          <a:xfrm>
            <a:off x="20664" y="438150"/>
            <a:ext cx="5938272" cy="4705350"/>
          </a:xfrm>
          <a:prstGeom prst="rect">
            <a:avLst/>
          </a:prstGeom>
          <a:noFill/>
          <a:ln>
            <a:noFill/>
          </a:ln>
        </p:spPr>
      </p:pic>
    </p:spTree>
    <p:extLst>
      <p:ext uri="{BB962C8B-B14F-4D97-AF65-F5344CB8AC3E}">
        <p14:creationId xmlns:p14="http://schemas.microsoft.com/office/powerpoint/2010/main" val="248824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57200"/>
            <a:ext cx="8229600" cy="857250"/>
          </a:xfrm>
        </p:spPr>
        <p:txBody>
          <a:bodyPr>
            <a:normAutofit fontScale="90000"/>
          </a:bodyPr>
          <a:lstStyle/>
          <a:p>
            <a:pPr algn="ctr"/>
            <a:r>
              <a:rPr lang="en-US" sz="3200" b="1" dirty="0"/>
              <a:t>Principles of Integrating Projects into Clinical Workflow After Development of Project</a:t>
            </a:r>
          </a:p>
        </p:txBody>
      </p:sp>
      <p:sp>
        <p:nvSpPr>
          <p:cNvPr id="11" name="Content Placeholder 10"/>
          <p:cNvSpPr>
            <a:spLocks noGrp="1"/>
          </p:cNvSpPr>
          <p:nvPr>
            <p:ph idx="1"/>
          </p:nvPr>
        </p:nvSpPr>
        <p:spPr>
          <a:xfrm>
            <a:off x="228600" y="1506100"/>
            <a:ext cx="5486400" cy="3408800"/>
          </a:xfrm>
        </p:spPr>
        <p:txBody>
          <a:bodyPr>
            <a:normAutofit fontScale="62500" lnSpcReduction="20000"/>
          </a:bodyPr>
          <a:lstStyle/>
          <a:p>
            <a:r>
              <a:rPr lang="en-US" dirty="0"/>
              <a:t>Right information, to the right person, right format, through the right channel, at the right time in the workflow</a:t>
            </a:r>
          </a:p>
          <a:p>
            <a:endParaRPr lang="en-US" dirty="0"/>
          </a:p>
          <a:p>
            <a:r>
              <a:rPr lang="en-US" dirty="0"/>
              <a:t>Creating a team with buy-in from organizational stakeholders </a:t>
            </a:r>
          </a:p>
          <a:p>
            <a:endParaRPr lang="en-US" dirty="0"/>
          </a:p>
          <a:p>
            <a:r>
              <a:rPr lang="en-US" dirty="0"/>
              <a:t>Piloting a solution is critical for finalizing workflows</a:t>
            </a:r>
          </a:p>
          <a:p>
            <a:endParaRPr lang="en-US" dirty="0"/>
          </a:p>
          <a:p>
            <a:r>
              <a:rPr lang="en-US" dirty="0"/>
              <a:t>Trying to maintain transparency throughout, avoiding “stealth science”</a:t>
            </a:r>
          </a:p>
          <a:p>
            <a:endParaRPr lang="en-US" dirty="0"/>
          </a:p>
          <a:p>
            <a:pPr lvl="1"/>
            <a:endParaRPr lang="en-US" dirty="0"/>
          </a:p>
          <a:p>
            <a:pPr lvl="1"/>
            <a:endParaRPr lang="en-US" dirty="0"/>
          </a:p>
        </p:txBody>
      </p:sp>
      <p:pic>
        <p:nvPicPr>
          <p:cNvPr id="1026" name="Picture 2" descr="Step 3 | La Dept. of Health">
            <a:extLst>
              <a:ext uri="{FF2B5EF4-FFF2-40B4-BE49-F238E27FC236}">
                <a16:creationId xmlns:a16="http://schemas.microsoft.com/office/drawing/2014/main" id="{9E511C65-5F19-49AE-A0E8-A1A4006F01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06100"/>
            <a:ext cx="3186112" cy="318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0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A6D82-2BEA-44BB-A6C6-B27922DC4A7C}"/>
              </a:ext>
            </a:extLst>
          </p:cNvPr>
          <p:cNvSpPr>
            <a:spLocks noGrp="1"/>
          </p:cNvSpPr>
          <p:nvPr>
            <p:ph idx="1"/>
          </p:nvPr>
        </p:nvSpPr>
        <p:spPr>
          <a:xfrm>
            <a:off x="228600" y="1447800"/>
            <a:ext cx="5029200" cy="3467100"/>
          </a:xfrm>
        </p:spPr>
        <p:txBody>
          <a:bodyPr>
            <a:normAutofit fontScale="62500" lnSpcReduction="20000"/>
          </a:bodyPr>
          <a:lstStyle/>
          <a:p>
            <a:r>
              <a:rPr lang="en-US" dirty="0"/>
              <a:t>Integrating into clinical workflow requires:</a:t>
            </a:r>
          </a:p>
          <a:p>
            <a:pPr lvl="1"/>
            <a:r>
              <a:rPr lang="en-US" dirty="0"/>
              <a:t>Clinical integration: support decision making with minimal provider interruption</a:t>
            </a:r>
          </a:p>
          <a:p>
            <a:pPr lvl="1"/>
            <a:r>
              <a:rPr lang="en-US" dirty="0"/>
              <a:t>Technical integration: accuracy and reliability</a:t>
            </a:r>
          </a:p>
          <a:p>
            <a:pPr lvl="1"/>
            <a:r>
              <a:rPr lang="en-US" dirty="0"/>
              <a:t>Organizational integration: increase revenue, decrease costs, improve brand equity</a:t>
            </a:r>
          </a:p>
          <a:p>
            <a:pPr lvl="1"/>
            <a:endParaRPr lang="en-US" dirty="0"/>
          </a:p>
          <a:p>
            <a:r>
              <a:rPr lang="en-US" dirty="0"/>
              <a:t>Scaling is not cheap: &gt;200K to integrate into EMR</a:t>
            </a:r>
          </a:p>
        </p:txBody>
      </p:sp>
      <p:sp>
        <p:nvSpPr>
          <p:cNvPr id="6" name="Title 9">
            <a:extLst>
              <a:ext uri="{FF2B5EF4-FFF2-40B4-BE49-F238E27FC236}">
                <a16:creationId xmlns:a16="http://schemas.microsoft.com/office/drawing/2014/main" id="{B614FD1E-3E45-48D4-8A15-FF9547C58C92}"/>
              </a:ext>
            </a:extLst>
          </p:cNvPr>
          <p:cNvSpPr>
            <a:spLocks noGrp="1"/>
          </p:cNvSpPr>
          <p:nvPr>
            <p:ph type="title"/>
          </p:nvPr>
        </p:nvSpPr>
        <p:spPr>
          <a:xfrm>
            <a:off x="-1219200" y="590550"/>
            <a:ext cx="8229600" cy="857250"/>
          </a:xfrm>
        </p:spPr>
        <p:txBody>
          <a:bodyPr>
            <a:normAutofit/>
          </a:bodyPr>
          <a:lstStyle/>
          <a:p>
            <a:pPr algn="ctr"/>
            <a:r>
              <a:rPr lang="en-US" sz="3200" dirty="0"/>
              <a:t>Clinical Workflow Principles</a:t>
            </a:r>
          </a:p>
        </p:txBody>
      </p:sp>
      <p:pic>
        <p:nvPicPr>
          <p:cNvPr id="1026" name="Picture 2" descr="EHR Alerts Reach New Level of Annoying | GomerBlog">
            <a:extLst>
              <a:ext uri="{FF2B5EF4-FFF2-40B4-BE49-F238E27FC236}">
                <a16:creationId xmlns:a16="http://schemas.microsoft.com/office/drawing/2014/main" id="{82F1DF34-BDAA-442A-AA61-77B36A3C36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28" y="1733549"/>
            <a:ext cx="3539472" cy="235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75656"/>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7659</TotalTime>
  <Words>1669</Words>
  <Application>Microsoft Office PowerPoint</Application>
  <PresentationFormat>On-screen Show (16:9)</PresentationFormat>
  <Paragraphs>130</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Arial Black</vt:lpstr>
      <vt:lpstr>Calibri</vt:lpstr>
      <vt:lpstr>NexusSerif</vt:lpstr>
      <vt:lpstr>Times New Roman</vt:lpstr>
      <vt:lpstr>16-9 Cover</vt:lpstr>
      <vt:lpstr>16-9 Light Background</vt:lpstr>
      <vt:lpstr>16-9 White Backgroud</vt:lpstr>
      <vt:lpstr>PowerPoint Presentation</vt:lpstr>
      <vt:lpstr>PowerPoint Presentation</vt:lpstr>
      <vt:lpstr>PowerPoint Presentation</vt:lpstr>
      <vt:lpstr>PowerPoint Presentation</vt:lpstr>
      <vt:lpstr>Effective Reporting &amp; Interpreting ML Studies</vt:lpstr>
      <vt:lpstr>Bias</vt:lpstr>
      <vt:lpstr>PowerPoint Presentation</vt:lpstr>
      <vt:lpstr>Principles of Integrating Projects into Clinical Workflow After Development of Project</vt:lpstr>
      <vt:lpstr>Clinical Workflow Principles</vt:lpstr>
      <vt:lpstr>FDA Regulation of AI Projects</vt:lpstr>
      <vt:lpstr>Developing an effective Algorithm Change Protocol (ACP)</vt:lpstr>
      <vt:lpstr>Provider Perceptions of AI</vt:lpstr>
      <vt:lpstr>Patient Perceptions of AI</vt:lpstr>
      <vt:lpstr>PowerPoint Presentation</vt:lpstr>
      <vt:lpstr>Steps to Get Involved/Ready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Romil Shah</cp:lastModifiedBy>
  <cp:revision>416</cp:revision>
  <cp:lastPrinted>2011-01-24T02:49:42Z</cp:lastPrinted>
  <dcterms:created xsi:type="dcterms:W3CDTF">2011-06-30T15:04:08Z</dcterms:created>
  <dcterms:modified xsi:type="dcterms:W3CDTF">2022-03-25T13:22:19Z</dcterms:modified>
  <cp:category/>
</cp:coreProperties>
</file>